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rialle" panose="020B0604020202020204" charset="0"/>
      <p:regular r:id="rId10"/>
    </p:embeddedFont>
    <p:embeddedFont>
      <p:font typeface="Arialle Bold" panose="020B0604020202020204" charset="0"/>
      <p:regular r:id="rId11"/>
    </p:embeddedFont>
    <p:embeddedFont>
      <p:font typeface="Arialle Italics" panose="020B0604020202020204" charset="0"/>
      <p:regular r:id="rId12"/>
    </p:embeddedFont>
    <p:embeddedFont>
      <p:font typeface="Calibri" panose="020F0502020204030204" pitchFamily="34" charset="0"/>
      <p:regular r:id="rId13"/>
      <p:bold r:id="rId14"/>
      <p:italic r:id="rId15"/>
      <p:boldItalic r:id="rId16"/>
    </p:embeddedFont>
    <p:embeddedFont>
      <p:font typeface="HK Grotesk Bold" panose="020B0604020202020204" charset="0"/>
      <p:regular r:id="rId17"/>
    </p:embeddedFont>
    <p:embeddedFont>
      <p:font typeface="Lato" panose="020F0502020204030203" pitchFamily="34" charset="0"/>
      <p:regular r:id="rId18"/>
      <p:bold r:id="rId19"/>
      <p:italic r:id="rId20"/>
      <p:boldItalic r:id="rId21"/>
    </p:embeddedFont>
    <p:embeddedFont>
      <p:font typeface="Lato Bold" panose="020F0502020204030203" charset="0"/>
      <p:regular r:id="rId22"/>
    </p:embeddedFont>
    <p:embeddedFont>
      <p:font typeface="Roboto" panose="02000000000000000000" pitchFamily="2" charset="0"/>
      <p:regular r:id="rId23"/>
      <p:bold r:id="rId24"/>
      <p:italic r:id="rId25"/>
      <p:boldItalic r:id="rId26"/>
    </p:embeddedFont>
    <p:embeddedFont>
      <p:font typeface="Sarabun" panose="020B0604020202020204" charset="-34"/>
      <p:regular r:id="rId27"/>
    </p:embeddedFont>
    <p:embeddedFont>
      <p:font typeface="Sarabun Bold" panose="020B0604020202020204" charset="-3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11-Jan-23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11-Jan-23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11-Jan-23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11-Jan-23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777" r="5777"/>
          <a:stretch>
            <a:fillRect/>
          </a:stretch>
        </p:blipFill>
        <p:spPr>
          <a:xfrm>
            <a:off x="0" y="0"/>
            <a:ext cx="18288000" cy="10287000"/>
          </a:xfrm>
          <a:prstGeom prst="rect">
            <a:avLst/>
          </a:prstGeom>
        </p:spPr>
      </p:pic>
      <p:grpSp>
        <p:nvGrpSpPr>
          <p:cNvPr id="3" name="Group 3"/>
          <p:cNvGrpSpPr/>
          <p:nvPr/>
        </p:nvGrpSpPr>
        <p:grpSpPr>
          <a:xfrm>
            <a:off x="714398" y="685279"/>
            <a:ext cx="16859204" cy="8916443"/>
            <a:chOff x="0" y="0"/>
            <a:chExt cx="6448334" cy="3410375"/>
          </a:xfrm>
        </p:grpSpPr>
        <p:sp>
          <p:nvSpPr>
            <p:cNvPr id="4" name="Freeform 4"/>
            <p:cNvSpPr/>
            <p:nvPr/>
          </p:nvSpPr>
          <p:spPr>
            <a:xfrm>
              <a:off x="0" y="0"/>
              <a:ext cx="6448334" cy="3410375"/>
            </a:xfrm>
            <a:custGeom>
              <a:avLst/>
              <a:gdLst/>
              <a:ahLst/>
              <a:cxnLst/>
              <a:rect l="l" t="t" r="r" b="b"/>
              <a:pathLst>
                <a:path w="6448334" h="3410375">
                  <a:moveTo>
                    <a:pt x="0" y="0"/>
                  </a:moveTo>
                  <a:lnTo>
                    <a:pt x="6448334" y="0"/>
                  </a:lnTo>
                  <a:lnTo>
                    <a:pt x="6448334" y="3410375"/>
                  </a:lnTo>
                  <a:lnTo>
                    <a:pt x="0" y="3410375"/>
                  </a:lnTo>
                  <a:close/>
                </a:path>
              </a:pathLst>
            </a:custGeom>
            <a:solidFill>
              <a:srgbClr val="DB0031">
                <a:alpha val="64706"/>
              </a:srgbClr>
            </a:solidFill>
          </p:spPr>
        </p:sp>
      </p:grpSp>
      <p:grpSp>
        <p:nvGrpSpPr>
          <p:cNvPr id="5" name="Group 5"/>
          <p:cNvGrpSpPr/>
          <p:nvPr/>
        </p:nvGrpSpPr>
        <p:grpSpPr>
          <a:xfrm>
            <a:off x="7682163" y="2652504"/>
            <a:ext cx="2704650" cy="27046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7" name="Picture 7"/>
          <p:cNvPicPr>
            <a:picLocks noChangeAspect="1"/>
          </p:cNvPicPr>
          <p:nvPr/>
        </p:nvPicPr>
        <p:blipFill>
          <a:blip r:embed="rId3"/>
          <a:srcRect t="8102" b="6986"/>
          <a:stretch>
            <a:fillRect/>
          </a:stretch>
        </p:blipFill>
        <p:spPr>
          <a:xfrm>
            <a:off x="14115878" y="-475578"/>
            <a:ext cx="3455213" cy="1608121"/>
          </a:xfrm>
          <a:prstGeom prst="rect">
            <a:avLst/>
          </a:prstGeom>
        </p:spPr>
      </p:pic>
      <p:pic>
        <p:nvPicPr>
          <p:cNvPr id="8" name="Picture 8"/>
          <p:cNvPicPr>
            <a:picLocks noChangeAspect="1"/>
          </p:cNvPicPr>
          <p:nvPr/>
        </p:nvPicPr>
        <p:blipFill>
          <a:blip r:embed="rId4"/>
          <a:srcRect/>
          <a:stretch>
            <a:fillRect/>
          </a:stretch>
        </p:blipFill>
        <p:spPr>
          <a:xfrm>
            <a:off x="7829050" y="3184407"/>
            <a:ext cx="2410876" cy="1959093"/>
          </a:xfrm>
          <a:prstGeom prst="rect">
            <a:avLst/>
          </a:prstGeom>
        </p:spPr>
      </p:pic>
      <p:sp>
        <p:nvSpPr>
          <p:cNvPr id="9" name="TextBox 9"/>
          <p:cNvSpPr txBox="1"/>
          <p:nvPr/>
        </p:nvSpPr>
        <p:spPr>
          <a:xfrm>
            <a:off x="4139760" y="5706207"/>
            <a:ext cx="13431331" cy="2712081"/>
          </a:xfrm>
          <a:prstGeom prst="rect">
            <a:avLst/>
          </a:prstGeom>
        </p:spPr>
        <p:txBody>
          <a:bodyPr lIns="0" tIns="0" rIns="0" bIns="0" rtlCol="0" anchor="t">
            <a:spAutoFit/>
          </a:bodyPr>
          <a:lstStyle/>
          <a:p>
            <a:pPr>
              <a:lnSpc>
                <a:spcPts val="12319"/>
              </a:lnSpc>
            </a:pPr>
            <a:r>
              <a:rPr lang="en-US" sz="8799" spc="299">
                <a:solidFill>
                  <a:srgbClr val="FFFFFF"/>
                </a:solidFill>
                <a:latin typeface="Arialle Bold"/>
              </a:rPr>
              <a:t>RÜBLÜK HESABAT</a:t>
            </a:r>
          </a:p>
          <a:p>
            <a:pPr algn="just">
              <a:lnSpc>
                <a:spcPts val="8960"/>
              </a:lnSpc>
            </a:pPr>
            <a:endParaRPr lang="en-US" sz="8799" spc="299">
              <a:solidFill>
                <a:srgbClr val="FFFFFF"/>
              </a:solidFill>
              <a:latin typeface="Arialle Bold"/>
            </a:endParaRPr>
          </a:p>
        </p:txBody>
      </p:sp>
      <p:sp>
        <p:nvSpPr>
          <p:cNvPr id="10" name="TextBox 10"/>
          <p:cNvSpPr txBox="1"/>
          <p:nvPr/>
        </p:nvSpPr>
        <p:spPr>
          <a:xfrm>
            <a:off x="2318822" y="7052722"/>
            <a:ext cx="13431331" cy="806631"/>
          </a:xfrm>
          <a:prstGeom prst="rect">
            <a:avLst/>
          </a:prstGeom>
        </p:spPr>
        <p:txBody>
          <a:bodyPr lIns="0" tIns="0" rIns="0" bIns="0" rtlCol="0" anchor="t">
            <a:spAutoFit/>
          </a:bodyPr>
          <a:lstStyle/>
          <a:p>
            <a:pPr algn="ctr">
              <a:lnSpc>
                <a:spcPts val="6859"/>
              </a:lnSpc>
            </a:pPr>
            <a:r>
              <a:rPr lang="en-US" sz="4899" dirty="0" err="1">
                <a:solidFill>
                  <a:srgbClr val="FFFFFF"/>
                </a:solidFill>
                <a:latin typeface="Arialle Italics"/>
              </a:rPr>
              <a:t>Yanvar-Dekabr</a:t>
            </a:r>
            <a:r>
              <a:rPr lang="en-US" sz="4899" dirty="0">
                <a:solidFill>
                  <a:srgbClr val="FFFFFF"/>
                </a:solidFill>
                <a:latin typeface="Arialle Italics"/>
              </a:rPr>
              <a:t> 2022-ci </a:t>
            </a:r>
            <a:r>
              <a:rPr lang="en-US" sz="4899" dirty="0" err="1">
                <a:solidFill>
                  <a:srgbClr val="FFFFFF"/>
                </a:solidFill>
                <a:latin typeface="Arialle Italics"/>
              </a:rPr>
              <a:t>il</a:t>
            </a:r>
            <a:endParaRPr lang="en-US" sz="4899" dirty="0">
              <a:solidFill>
                <a:srgbClr val="FFFFFF"/>
              </a:solidFill>
              <a:latin typeface="Arialle Itali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916093" y="2384284"/>
            <a:ext cx="8052135" cy="5374800"/>
          </a:xfrm>
          <a:prstGeom prst="rect">
            <a:avLst/>
          </a:prstGeom>
        </p:spPr>
      </p:pic>
      <p:grpSp>
        <p:nvGrpSpPr>
          <p:cNvPr id="3" name="Group 3"/>
          <p:cNvGrpSpPr/>
          <p:nvPr/>
        </p:nvGrpSpPr>
        <p:grpSpPr>
          <a:xfrm rot="-5400000">
            <a:off x="338816" y="524898"/>
            <a:ext cx="9192910" cy="9237203"/>
            <a:chOff x="0" y="0"/>
            <a:chExt cx="3353598" cy="3369757"/>
          </a:xfrm>
        </p:grpSpPr>
        <p:sp>
          <p:nvSpPr>
            <p:cNvPr id="4" name="Freeform 4"/>
            <p:cNvSpPr/>
            <p:nvPr/>
          </p:nvSpPr>
          <p:spPr>
            <a:xfrm>
              <a:off x="0" y="0"/>
              <a:ext cx="3353598" cy="3369757"/>
            </a:xfrm>
            <a:custGeom>
              <a:avLst/>
              <a:gdLst/>
              <a:ahLst/>
              <a:cxnLst/>
              <a:rect l="l" t="t" r="r" b="b"/>
              <a:pathLst>
                <a:path w="3353598" h="3369757">
                  <a:moveTo>
                    <a:pt x="0" y="0"/>
                  </a:moveTo>
                  <a:lnTo>
                    <a:pt x="3353598" y="0"/>
                  </a:lnTo>
                  <a:lnTo>
                    <a:pt x="3353598" y="3369757"/>
                  </a:lnTo>
                  <a:lnTo>
                    <a:pt x="0" y="3369757"/>
                  </a:lnTo>
                  <a:close/>
                </a:path>
              </a:pathLst>
            </a:custGeom>
            <a:solidFill>
              <a:srgbClr val="DB0031">
                <a:alpha val="65882"/>
              </a:srgbClr>
            </a:solidFill>
          </p:spPr>
        </p:sp>
      </p:grpSp>
      <p:sp>
        <p:nvSpPr>
          <p:cNvPr id="5" name="TextBox 5"/>
          <p:cNvSpPr txBox="1"/>
          <p:nvPr/>
        </p:nvSpPr>
        <p:spPr>
          <a:xfrm>
            <a:off x="781352" y="1125142"/>
            <a:ext cx="6908422" cy="1123950"/>
          </a:xfrm>
          <a:prstGeom prst="rect">
            <a:avLst/>
          </a:prstGeom>
        </p:spPr>
        <p:txBody>
          <a:bodyPr lIns="0" tIns="0" rIns="0" bIns="0" rtlCol="0" anchor="t">
            <a:spAutoFit/>
          </a:bodyPr>
          <a:lstStyle/>
          <a:p>
            <a:pPr marL="0" lvl="0" indent="0" algn="l">
              <a:lnSpc>
                <a:spcPts val="8640"/>
              </a:lnSpc>
              <a:spcBef>
                <a:spcPct val="0"/>
              </a:spcBef>
            </a:pPr>
            <a:r>
              <a:rPr lang="en-US" sz="7200">
                <a:solidFill>
                  <a:srgbClr val="FFFFFF"/>
                </a:solidFill>
                <a:latin typeface="Arialle"/>
              </a:rPr>
              <a:t> Mündəricat</a:t>
            </a:r>
          </a:p>
        </p:txBody>
      </p:sp>
      <p:sp>
        <p:nvSpPr>
          <p:cNvPr id="6" name="AutoShape 6"/>
          <p:cNvSpPr/>
          <p:nvPr/>
        </p:nvSpPr>
        <p:spPr>
          <a:xfrm>
            <a:off x="748966" y="2725342"/>
            <a:ext cx="7752533" cy="0"/>
          </a:xfrm>
          <a:prstGeom prst="line">
            <a:avLst/>
          </a:prstGeom>
          <a:ln w="19050" cap="rnd">
            <a:solidFill>
              <a:srgbClr val="FFFFFF"/>
            </a:solidFill>
            <a:prstDash val="solid"/>
            <a:headEnd type="none" w="sm" len="sm"/>
            <a:tailEnd type="none" w="sm" len="sm"/>
          </a:ln>
        </p:spPr>
      </p:sp>
      <p:sp>
        <p:nvSpPr>
          <p:cNvPr id="7" name="TextBox 7"/>
          <p:cNvSpPr txBox="1"/>
          <p:nvPr/>
        </p:nvSpPr>
        <p:spPr>
          <a:xfrm>
            <a:off x="324881" y="2996207"/>
            <a:ext cx="8600703" cy="5694725"/>
          </a:xfrm>
          <a:prstGeom prst="rect">
            <a:avLst/>
          </a:prstGeom>
        </p:spPr>
        <p:txBody>
          <a:bodyPr lIns="0" tIns="0" rIns="0" bIns="0" rtlCol="0" anchor="t">
            <a:spAutoFit/>
          </a:bodyPr>
          <a:lstStyle/>
          <a:p>
            <a:pPr>
              <a:lnSpc>
                <a:spcPts val="2645"/>
              </a:lnSpc>
            </a:pPr>
            <a:endParaRPr dirty="0"/>
          </a:p>
          <a:p>
            <a:pPr>
              <a:lnSpc>
                <a:spcPts val="2645"/>
              </a:lnSpc>
            </a:pPr>
            <a:endParaRPr dirty="0"/>
          </a:p>
          <a:p>
            <a:pPr marL="582928" lvl="1" indent="-291464">
              <a:lnSpc>
                <a:spcPts val="2645"/>
              </a:lnSpc>
              <a:buFont typeface="Arial"/>
              <a:buChar char="•"/>
            </a:pPr>
            <a:r>
              <a:rPr lang="en-US" sz="2699" u="none" dirty="0" err="1">
                <a:solidFill>
                  <a:srgbClr val="FFFFFF"/>
                </a:solidFill>
                <a:latin typeface="Arialle Bold"/>
              </a:rPr>
              <a:t>Bazarlar</a:t>
            </a:r>
            <a:r>
              <a:rPr lang="en-US" sz="2699" u="none" dirty="0">
                <a:solidFill>
                  <a:srgbClr val="FFFFFF"/>
                </a:solidFill>
                <a:latin typeface="Arialle Bold"/>
              </a:rPr>
              <a:t> </a:t>
            </a:r>
            <a:r>
              <a:rPr lang="en-US" sz="2699" u="none" dirty="0" err="1">
                <a:solidFill>
                  <a:srgbClr val="FFFFFF"/>
                </a:solidFill>
                <a:latin typeface="Arialle Bold"/>
              </a:rPr>
              <a:t>üzrə</a:t>
            </a:r>
            <a:r>
              <a:rPr lang="en-US" sz="2699" u="none" dirty="0">
                <a:solidFill>
                  <a:srgbClr val="FFFFFF"/>
                </a:solidFill>
                <a:latin typeface="Arialle Bold"/>
              </a:rPr>
              <a:t> </a:t>
            </a:r>
            <a:r>
              <a:rPr lang="en-US" sz="2699" u="none" dirty="0" err="1">
                <a:solidFill>
                  <a:srgbClr val="FFFFFF"/>
                </a:solidFill>
                <a:latin typeface="Arialle Bold"/>
              </a:rPr>
              <a:t>ümumi</a:t>
            </a:r>
            <a:r>
              <a:rPr lang="en-US" sz="2699" u="none" dirty="0">
                <a:solidFill>
                  <a:srgbClr val="FFFFFF"/>
                </a:solidFill>
                <a:latin typeface="Arialle Bold"/>
              </a:rPr>
              <a:t> </a:t>
            </a:r>
            <a:r>
              <a:rPr lang="en-US" sz="2699" u="none" dirty="0" err="1">
                <a:solidFill>
                  <a:srgbClr val="FFFFFF"/>
                </a:solidFill>
                <a:latin typeface="Arialle Bold"/>
              </a:rPr>
              <a:t>göstəricilər</a:t>
            </a:r>
            <a:endParaRPr lang="en-US" sz="2699" u="none" dirty="0">
              <a:solidFill>
                <a:srgbClr val="FFFFFF"/>
              </a:solidFill>
              <a:latin typeface="Arialle Bold"/>
            </a:endParaRPr>
          </a:p>
          <a:p>
            <a:pPr>
              <a:lnSpc>
                <a:spcPts val="2645"/>
              </a:lnSpc>
            </a:pPr>
            <a:endParaRPr lang="en-US" sz="2699" u="none" dirty="0">
              <a:solidFill>
                <a:srgbClr val="FFFFFF"/>
              </a:solidFill>
              <a:latin typeface="Arialle Bold"/>
            </a:endParaRPr>
          </a:p>
          <a:p>
            <a:pPr marL="582928" lvl="1" indent="-291464">
              <a:lnSpc>
                <a:spcPts val="2645"/>
              </a:lnSpc>
              <a:buFont typeface="Arial"/>
              <a:buChar char="•"/>
            </a:pPr>
            <a:r>
              <a:rPr lang="en-US" sz="2699" u="none" dirty="0" err="1">
                <a:solidFill>
                  <a:srgbClr val="FFFFFF"/>
                </a:solidFill>
                <a:latin typeface="Arialle Bold"/>
              </a:rPr>
              <a:t>Bazarlar</a:t>
            </a:r>
            <a:r>
              <a:rPr lang="en-US" sz="2699" u="none" dirty="0">
                <a:solidFill>
                  <a:srgbClr val="FFFFFF"/>
                </a:solidFill>
                <a:latin typeface="Arialle Bold"/>
              </a:rPr>
              <a:t> </a:t>
            </a:r>
            <a:r>
              <a:rPr lang="en-US" sz="2699" u="none" dirty="0" err="1">
                <a:solidFill>
                  <a:srgbClr val="FFFFFF"/>
                </a:solidFill>
                <a:latin typeface="Arialle Bold"/>
              </a:rPr>
              <a:t>üzrə</a:t>
            </a:r>
            <a:r>
              <a:rPr lang="en-US" sz="2699" u="none" dirty="0">
                <a:solidFill>
                  <a:srgbClr val="FFFFFF"/>
                </a:solidFill>
                <a:latin typeface="Arialle Bold"/>
              </a:rPr>
              <a:t> </a:t>
            </a:r>
            <a:r>
              <a:rPr lang="en-US" sz="2699" u="none" dirty="0" err="1">
                <a:solidFill>
                  <a:srgbClr val="FFFFFF"/>
                </a:solidFill>
                <a:latin typeface="Arialle Bold"/>
              </a:rPr>
              <a:t>aylıq</a:t>
            </a:r>
            <a:r>
              <a:rPr lang="en-US" sz="2699" u="none" dirty="0">
                <a:solidFill>
                  <a:srgbClr val="FFFFFF"/>
                </a:solidFill>
                <a:latin typeface="Arialle Bold"/>
              </a:rPr>
              <a:t> </a:t>
            </a:r>
            <a:r>
              <a:rPr lang="en-US" sz="2699" u="none" dirty="0" err="1">
                <a:solidFill>
                  <a:srgbClr val="FFFFFF"/>
                </a:solidFill>
                <a:latin typeface="Arialle Bold"/>
              </a:rPr>
              <a:t>göstəricilər</a:t>
            </a:r>
            <a:endParaRPr lang="en-US" sz="2699" u="none" dirty="0">
              <a:solidFill>
                <a:srgbClr val="FFFFFF"/>
              </a:solidFill>
              <a:latin typeface="Arialle Bold"/>
            </a:endParaRPr>
          </a:p>
          <a:p>
            <a:pPr>
              <a:lnSpc>
                <a:spcPts val="2645"/>
              </a:lnSpc>
            </a:pPr>
            <a:endParaRPr lang="en-US" sz="2699" u="none" dirty="0">
              <a:solidFill>
                <a:srgbClr val="FFFFFF"/>
              </a:solidFill>
              <a:latin typeface="Arialle Bold"/>
            </a:endParaRPr>
          </a:p>
          <a:p>
            <a:pPr marL="582928" lvl="1" indent="-291464">
              <a:lnSpc>
                <a:spcPts val="2645"/>
              </a:lnSpc>
              <a:buFont typeface="Arial"/>
              <a:buChar char="•"/>
            </a:pPr>
            <a:r>
              <a:rPr lang="en-US" sz="2699" u="none" dirty="0" err="1">
                <a:solidFill>
                  <a:srgbClr val="FFFFFF"/>
                </a:solidFill>
                <a:latin typeface="Arialle Bold"/>
              </a:rPr>
              <a:t>Bazarlar</a:t>
            </a:r>
            <a:r>
              <a:rPr lang="en-US" sz="2699" u="none" dirty="0">
                <a:solidFill>
                  <a:srgbClr val="FFFFFF"/>
                </a:solidFill>
                <a:latin typeface="Arialle Bold"/>
              </a:rPr>
              <a:t> </a:t>
            </a:r>
            <a:r>
              <a:rPr lang="en-US" sz="2699" u="none" dirty="0" err="1">
                <a:solidFill>
                  <a:srgbClr val="FFFFFF"/>
                </a:solidFill>
                <a:latin typeface="Arialle Bold"/>
              </a:rPr>
              <a:t>üzrə</a:t>
            </a:r>
            <a:r>
              <a:rPr lang="en-US" sz="2699" u="none" dirty="0">
                <a:solidFill>
                  <a:srgbClr val="FFFFFF"/>
                </a:solidFill>
                <a:latin typeface="Arialle Bold"/>
              </a:rPr>
              <a:t> </a:t>
            </a:r>
            <a:r>
              <a:rPr lang="en-US" sz="2699" u="none" dirty="0" err="1">
                <a:solidFill>
                  <a:srgbClr val="FFFFFF"/>
                </a:solidFill>
                <a:latin typeface="Arialle Bold"/>
              </a:rPr>
              <a:t>əqd</a:t>
            </a:r>
            <a:r>
              <a:rPr lang="en-US" sz="2699" u="none" dirty="0">
                <a:solidFill>
                  <a:srgbClr val="FFFFFF"/>
                </a:solidFill>
                <a:latin typeface="Arialle Bold"/>
              </a:rPr>
              <a:t> </a:t>
            </a:r>
            <a:r>
              <a:rPr lang="en-US" sz="2699" u="none" dirty="0" err="1">
                <a:solidFill>
                  <a:srgbClr val="FFFFFF"/>
                </a:solidFill>
                <a:latin typeface="Arialle Bold"/>
              </a:rPr>
              <a:t>sayları</a:t>
            </a:r>
            <a:endParaRPr lang="en-US" sz="2699" u="none" dirty="0">
              <a:solidFill>
                <a:srgbClr val="FFFFFF"/>
              </a:solidFill>
              <a:latin typeface="Arialle Bold"/>
            </a:endParaRPr>
          </a:p>
          <a:p>
            <a:pPr>
              <a:lnSpc>
                <a:spcPts val="2645"/>
              </a:lnSpc>
            </a:pPr>
            <a:endParaRPr lang="en-US" sz="2699" u="none" dirty="0">
              <a:solidFill>
                <a:srgbClr val="FFFFFF"/>
              </a:solidFill>
              <a:latin typeface="Arialle Bold"/>
            </a:endParaRPr>
          </a:p>
          <a:p>
            <a:pPr marL="582928" lvl="1" indent="-291464">
              <a:lnSpc>
                <a:spcPts val="2645"/>
              </a:lnSpc>
              <a:buFont typeface="Arial"/>
              <a:buChar char="•"/>
            </a:pPr>
            <a:r>
              <a:rPr lang="en-US" sz="2699" u="none" dirty="0" err="1">
                <a:solidFill>
                  <a:srgbClr val="FFFFFF"/>
                </a:solidFill>
                <a:latin typeface="Arialle Bold"/>
              </a:rPr>
              <a:t>Ticarət</a:t>
            </a:r>
            <a:r>
              <a:rPr lang="en-US" sz="2699" u="none" dirty="0">
                <a:solidFill>
                  <a:srgbClr val="FFFFFF"/>
                </a:solidFill>
                <a:latin typeface="Arialle Bold"/>
              </a:rPr>
              <a:t> </a:t>
            </a:r>
            <a:r>
              <a:rPr lang="en-US" sz="2699" u="none" dirty="0" err="1">
                <a:solidFill>
                  <a:srgbClr val="FFFFFF"/>
                </a:solidFill>
                <a:latin typeface="Arialle Bold"/>
              </a:rPr>
              <a:t>həcmi</a:t>
            </a:r>
            <a:r>
              <a:rPr lang="en-US" sz="2699" u="none" dirty="0">
                <a:solidFill>
                  <a:srgbClr val="FFFFFF"/>
                </a:solidFill>
                <a:latin typeface="Arialle Bold"/>
              </a:rPr>
              <a:t> </a:t>
            </a:r>
            <a:r>
              <a:rPr lang="en-US" sz="2699" u="none" dirty="0" err="1">
                <a:solidFill>
                  <a:srgbClr val="FFFFFF"/>
                </a:solidFill>
                <a:latin typeface="Arialle Bold"/>
              </a:rPr>
              <a:t>üzrə</a:t>
            </a:r>
            <a:r>
              <a:rPr lang="en-US" sz="2699" u="none" dirty="0">
                <a:solidFill>
                  <a:srgbClr val="FFFFFF"/>
                </a:solidFill>
                <a:latin typeface="Arialle Bold"/>
              </a:rPr>
              <a:t> </a:t>
            </a:r>
            <a:r>
              <a:rPr lang="en-US" sz="2699" u="none" dirty="0" err="1">
                <a:solidFill>
                  <a:srgbClr val="FFFFFF"/>
                </a:solidFill>
                <a:latin typeface="Arialle Bold"/>
              </a:rPr>
              <a:t>investisiya</a:t>
            </a:r>
            <a:r>
              <a:rPr lang="en-US" sz="2699" u="none" dirty="0">
                <a:solidFill>
                  <a:srgbClr val="FFFFFF"/>
                </a:solidFill>
                <a:latin typeface="Arialle Bold"/>
              </a:rPr>
              <a:t> </a:t>
            </a:r>
            <a:r>
              <a:rPr lang="en-US" sz="2699" u="none" dirty="0" err="1">
                <a:solidFill>
                  <a:srgbClr val="FFFFFF"/>
                </a:solidFill>
                <a:latin typeface="Arialle Bold"/>
              </a:rPr>
              <a:t>şirkətlərinin</a:t>
            </a:r>
            <a:r>
              <a:rPr lang="en-US" sz="2699" u="none" dirty="0">
                <a:solidFill>
                  <a:srgbClr val="FFFFFF"/>
                </a:solidFill>
                <a:latin typeface="Arialle Bold"/>
              </a:rPr>
              <a:t> </a:t>
            </a:r>
            <a:r>
              <a:rPr lang="en-US" sz="2699" u="none" dirty="0" err="1">
                <a:solidFill>
                  <a:srgbClr val="FFFFFF"/>
                </a:solidFill>
                <a:latin typeface="Arialle Bold"/>
              </a:rPr>
              <a:t>renkinqi</a:t>
            </a:r>
            <a:endParaRPr lang="en-US" sz="2699" u="none" dirty="0">
              <a:solidFill>
                <a:srgbClr val="FFFFFF"/>
              </a:solidFill>
              <a:latin typeface="Arialle Bold"/>
            </a:endParaRPr>
          </a:p>
          <a:p>
            <a:pPr>
              <a:lnSpc>
                <a:spcPts val="2645"/>
              </a:lnSpc>
            </a:pPr>
            <a:endParaRPr lang="en-US" sz="2699" u="none" dirty="0">
              <a:solidFill>
                <a:srgbClr val="FFFFFF"/>
              </a:solidFill>
              <a:latin typeface="Arialle Bold"/>
            </a:endParaRPr>
          </a:p>
          <a:p>
            <a:pPr marL="582928" lvl="1" indent="-291464">
              <a:lnSpc>
                <a:spcPts val="2645"/>
              </a:lnSpc>
              <a:buFont typeface="Arial"/>
              <a:buChar char="•"/>
            </a:pPr>
            <a:r>
              <a:rPr lang="en-US" sz="2699" u="none" dirty="0" err="1">
                <a:solidFill>
                  <a:srgbClr val="FFFFFF"/>
                </a:solidFill>
                <a:latin typeface="Arialle Bold"/>
              </a:rPr>
              <a:t>Bakı</a:t>
            </a:r>
            <a:r>
              <a:rPr lang="en-US" sz="2699" u="none" dirty="0">
                <a:solidFill>
                  <a:srgbClr val="FFFFFF"/>
                </a:solidFill>
                <a:latin typeface="Arialle Bold"/>
              </a:rPr>
              <a:t> Fond </a:t>
            </a:r>
            <a:r>
              <a:rPr lang="en-US" sz="2699" u="none" dirty="0" err="1">
                <a:solidFill>
                  <a:srgbClr val="FFFFFF"/>
                </a:solidFill>
                <a:latin typeface="Arialle Bold"/>
              </a:rPr>
              <a:t>Birjasında</a:t>
            </a:r>
            <a:r>
              <a:rPr lang="en-US" sz="2699" u="none" dirty="0">
                <a:solidFill>
                  <a:srgbClr val="FFFFFF"/>
                </a:solidFill>
                <a:latin typeface="Arialle Bold"/>
              </a:rPr>
              <a:t> </a:t>
            </a:r>
            <a:r>
              <a:rPr lang="en-US" sz="2699" u="none" dirty="0" err="1">
                <a:solidFill>
                  <a:srgbClr val="FFFFFF"/>
                </a:solidFill>
                <a:latin typeface="Arialle Bold"/>
              </a:rPr>
              <a:t>listinqə</a:t>
            </a:r>
            <a:r>
              <a:rPr lang="en-US" sz="2699" u="none" dirty="0">
                <a:solidFill>
                  <a:srgbClr val="FFFFFF"/>
                </a:solidFill>
                <a:latin typeface="Arialle Bold"/>
              </a:rPr>
              <a:t> </a:t>
            </a:r>
            <a:r>
              <a:rPr lang="en-US" sz="2699" u="none" dirty="0" err="1">
                <a:solidFill>
                  <a:srgbClr val="FFFFFF"/>
                </a:solidFill>
                <a:latin typeface="Arialle Bold"/>
              </a:rPr>
              <a:t>alınaraq</a:t>
            </a:r>
            <a:r>
              <a:rPr lang="en-US" sz="2699" u="none" dirty="0">
                <a:solidFill>
                  <a:srgbClr val="FFFFFF"/>
                </a:solidFill>
                <a:latin typeface="Arialle Bold"/>
              </a:rPr>
              <a:t> </a:t>
            </a:r>
            <a:r>
              <a:rPr lang="en-US" sz="2699" u="none" dirty="0" err="1">
                <a:solidFill>
                  <a:srgbClr val="FFFFFF"/>
                </a:solidFill>
                <a:latin typeface="Arialle Bold"/>
              </a:rPr>
              <a:t>ticarətin</a:t>
            </a:r>
            <a:r>
              <a:rPr lang="en-US" sz="2699" u="none" dirty="0">
                <a:solidFill>
                  <a:srgbClr val="FFFFFF"/>
                </a:solidFill>
                <a:latin typeface="Arialle Bold"/>
              </a:rPr>
              <a:t> </a:t>
            </a:r>
            <a:r>
              <a:rPr lang="en-US" sz="2699" u="none" dirty="0" err="1">
                <a:solidFill>
                  <a:srgbClr val="FFFFFF"/>
                </a:solidFill>
                <a:latin typeface="Arialle Bold"/>
              </a:rPr>
              <a:t>həyata</a:t>
            </a:r>
            <a:r>
              <a:rPr lang="en-US" sz="2699" u="none" dirty="0">
                <a:solidFill>
                  <a:srgbClr val="FFFFFF"/>
                </a:solidFill>
                <a:latin typeface="Arialle Bold"/>
              </a:rPr>
              <a:t> </a:t>
            </a:r>
            <a:r>
              <a:rPr lang="en-US" sz="2699" u="none" dirty="0" err="1">
                <a:solidFill>
                  <a:srgbClr val="FFFFFF"/>
                </a:solidFill>
                <a:latin typeface="Arialle Bold"/>
              </a:rPr>
              <a:t>keçirilməsi</a:t>
            </a:r>
            <a:endParaRPr lang="en-US" sz="2699" u="none" dirty="0">
              <a:solidFill>
                <a:srgbClr val="FFFFFF"/>
              </a:solidFill>
              <a:latin typeface="Arialle Bold"/>
            </a:endParaRPr>
          </a:p>
          <a:p>
            <a:pPr>
              <a:lnSpc>
                <a:spcPts val="2645"/>
              </a:lnSpc>
            </a:pPr>
            <a:endParaRPr lang="en-US" sz="2699" u="none" dirty="0">
              <a:solidFill>
                <a:srgbClr val="FFFFFF"/>
              </a:solidFill>
              <a:latin typeface="Arialle Bold"/>
            </a:endParaRPr>
          </a:p>
          <a:p>
            <a:pPr marL="582928" lvl="1" indent="-291464">
              <a:lnSpc>
                <a:spcPts val="2645"/>
              </a:lnSpc>
              <a:buFont typeface="Arial"/>
              <a:buChar char="•"/>
            </a:pPr>
            <a:r>
              <a:rPr lang="en-US" sz="2699" u="none" dirty="0" err="1">
                <a:solidFill>
                  <a:srgbClr val="FFFFFF"/>
                </a:solidFill>
                <a:latin typeface="Arialle Bold"/>
              </a:rPr>
              <a:t>Mühüm</a:t>
            </a:r>
            <a:r>
              <a:rPr lang="en-US" sz="2699" u="none" dirty="0">
                <a:solidFill>
                  <a:srgbClr val="FFFFFF"/>
                </a:solidFill>
                <a:latin typeface="Arialle Bold"/>
              </a:rPr>
              <a:t> </a:t>
            </a:r>
            <a:r>
              <a:rPr lang="en-US" sz="2699" u="none" dirty="0" err="1">
                <a:solidFill>
                  <a:srgbClr val="FFFFFF"/>
                </a:solidFill>
                <a:latin typeface="Arialle Bold"/>
              </a:rPr>
              <a:t>hadisələr</a:t>
            </a:r>
            <a:endParaRPr lang="en-US" sz="2699" u="none" dirty="0">
              <a:solidFill>
                <a:srgbClr val="FFFFFF"/>
              </a:solidFill>
              <a:latin typeface="Arialle Bold"/>
            </a:endParaRPr>
          </a:p>
          <a:p>
            <a:pPr>
              <a:lnSpc>
                <a:spcPts val="2645"/>
              </a:lnSpc>
            </a:pPr>
            <a:endParaRPr lang="en-US" sz="2699" u="none" dirty="0">
              <a:solidFill>
                <a:srgbClr val="FFFFFF"/>
              </a:solidFill>
              <a:latin typeface="Arialle Bold"/>
            </a:endParaRPr>
          </a:p>
          <a:p>
            <a:pPr>
              <a:lnSpc>
                <a:spcPts val="2613"/>
              </a:lnSpc>
            </a:pPr>
            <a:endParaRPr lang="en-US" sz="2699" u="none" dirty="0">
              <a:solidFill>
                <a:srgbClr val="FFFFFF"/>
              </a:solidFill>
              <a:latin typeface="Arialle Bold"/>
            </a:endParaRPr>
          </a:p>
        </p:txBody>
      </p:sp>
      <p:pic>
        <p:nvPicPr>
          <p:cNvPr id="8" name="Picture 8"/>
          <p:cNvPicPr>
            <a:picLocks noChangeAspect="1"/>
          </p:cNvPicPr>
          <p:nvPr/>
        </p:nvPicPr>
        <p:blipFill>
          <a:blip r:embed="rId3"/>
          <a:srcRect b="6701"/>
          <a:stretch>
            <a:fillRect/>
          </a:stretch>
        </p:blipFill>
        <p:spPr>
          <a:xfrm>
            <a:off x="7689774" y="9169228"/>
            <a:ext cx="2908452" cy="1487354"/>
          </a:xfrm>
          <a:prstGeom prst="rect">
            <a:avLst/>
          </a:prstGeom>
        </p:spPr>
      </p:pic>
      <p:sp>
        <p:nvSpPr>
          <p:cNvPr id="9" name="TextBox 9"/>
          <p:cNvSpPr txBox="1"/>
          <p:nvPr/>
        </p:nvSpPr>
        <p:spPr>
          <a:xfrm>
            <a:off x="17658768" y="9753928"/>
            <a:ext cx="425648" cy="532973"/>
          </a:xfrm>
          <a:prstGeom prst="rect">
            <a:avLst/>
          </a:prstGeom>
        </p:spPr>
        <p:txBody>
          <a:bodyPr lIns="0" tIns="0" rIns="0" bIns="0" rtlCol="0" anchor="t">
            <a:spAutoFit/>
          </a:bodyPr>
          <a:lstStyle/>
          <a:p>
            <a:pPr algn="ctr">
              <a:lnSpc>
                <a:spcPts val="4218"/>
              </a:lnSpc>
            </a:pPr>
            <a:r>
              <a:rPr lang="en-US" sz="3012">
                <a:solidFill>
                  <a:srgbClr val="C12735"/>
                </a:solidFill>
                <a:latin typeface="Arialle Bold"/>
              </a:rPr>
              <a:t>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rot="1906">
            <a:off x="360704" y="4669174"/>
            <a:ext cx="17177031" cy="0"/>
          </a:xfrm>
          <a:prstGeom prst="line">
            <a:avLst/>
          </a:prstGeom>
          <a:ln w="19050" cap="flat">
            <a:solidFill>
              <a:srgbClr val="DB0031"/>
            </a:solidFill>
            <a:prstDash val="solid"/>
            <a:headEnd type="none" w="sm" len="sm"/>
            <a:tailEnd type="none" w="sm" len="sm"/>
          </a:ln>
        </p:spPr>
      </p:sp>
      <p:sp>
        <p:nvSpPr>
          <p:cNvPr id="3" name="AutoShape 3"/>
          <p:cNvSpPr/>
          <p:nvPr/>
        </p:nvSpPr>
        <p:spPr>
          <a:xfrm rot="-5400000">
            <a:off x="3828070" y="7018282"/>
            <a:ext cx="4669640" cy="0"/>
          </a:xfrm>
          <a:prstGeom prst="line">
            <a:avLst/>
          </a:prstGeom>
          <a:ln w="19050" cap="flat">
            <a:solidFill>
              <a:srgbClr val="DB0031"/>
            </a:solidFill>
            <a:prstDash val="solid"/>
            <a:headEnd type="none" w="sm" len="sm"/>
            <a:tailEnd type="none" w="sm" len="sm"/>
          </a:ln>
        </p:spPr>
      </p:sp>
      <p:sp>
        <p:nvSpPr>
          <p:cNvPr id="4" name="AutoShape 4"/>
          <p:cNvSpPr/>
          <p:nvPr/>
        </p:nvSpPr>
        <p:spPr>
          <a:xfrm rot="-5400000">
            <a:off x="9619578" y="7078888"/>
            <a:ext cx="4790852" cy="0"/>
          </a:xfrm>
          <a:prstGeom prst="line">
            <a:avLst/>
          </a:prstGeom>
          <a:ln w="19050" cap="flat">
            <a:solidFill>
              <a:srgbClr val="DB0031"/>
            </a:solidFill>
            <a:prstDash val="solid"/>
            <a:headEnd type="none" w="sm" len="sm"/>
            <a:tailEnd type="none" w="sm" len="sm"/>
          </a:ln>
        </p:spPr>
      </p:sp>
      <p:grpSp>
        <p:nvGrpSpPr>
          <p:cNvPr id="5" name="Group 5"/>
          <p:cNvGrpSpPr/>
          <p:nvPr/>
        </p:nvGrpSpPr>
        <p:grpSpPr>
          <a:xfrm>
            <a:off x="14038967" y="0"/>
            <a:ext cx="4249033" cy="407166"/>
            <a:chOff x="0" y="0"/>
            <a:chExt cx="3752725" cy="332192"/>
          </a:xfrm>
        </p:grpSpPr>
        <p:sp>
          <p:nvSpPr>
            <p:cNvPr id="6" name="Freeform 6"/>
            <p:cNvSpPr/>
            <p:nvPr/>
          </p:nvSpPr>
          <p:spPr>
            <a:xfrm>
              <a:off x="0" y="0"/>
              <a:ext cx="3752726" cy="332192"/>
            </a:xfrm>
            <a:custGeom>
              <a:avLst/>
              <a:gdLst/>
              <a:ahLst/>
              <a:cxnLst/>
              <a:rect l="l" t="t" r="r" b="b"/>
              <a:pathLst>
                <a:path w="3752726" h="332192">
                  <a:moveTo>
                    <a:pt x="0" y="0"/>
                  </a:moveTo>
                  <a:lnTo>
                    <a:pt x="3752726" y="0"/>
                  </a:lnTo>
                  <a:lnTo>
                    <a:pt x="3752726" y="332192"/>
                  </a:lnTo>
                  <a:lnTo>
                    <a:pt x="0" y="332192"/>
                  </a:lnTo>
                  <a:close/>
                </a:path>
              </a:pathLst>
            </a:custGeom>
            <a:solidFill>
              <a:srgbClr val="DB0031">
                <a:alpha val="66667"/>
              </a:srgbClr>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0679" y="4922706"/>
            <a:ext cx="592409" cy="485775"/>
          </a:xfrm>
          <a:prstGeom prst="rect">
            <a:avLst/>
          </a:prstGeom>
        </p:spPr>
      </p:pic>
      <p:sp>
        <p:nvSpPr>
          <p:cNvPr id="8" name="TextBox 8"/>
          <p:cNvSpPr txBox="1"/>
          <p:nvPr/>
        </p:nvSpPr>
        <p:spPr>
          <a:xfrm>
            <a:off x="7224398" y="4108319"/>
            <a:ext cx="5357764" cy="2771775"/>
          </a:xfrm>
          <a:prstGeom prst="rect">
            <a:avLst/>
          </a:prstGeom>
        </p:spPr>
        <p:txBody>
          <a:bodyPr lIns="0" tIns="0" rIns="0" bIns="0" rtlCol="0" anchor="t">
            <a:spAutoFit/>
          </a:bodyPr>
          <a:lstStyle/>
          <a:p>
            <a:pPr>
              <a:lnSpc>
                <a:spcPts val="5400"/>
              </a:lnSpc>
            </a:pPr>
            <a:r>
              <a:rPr lang="en-US" sz="4500" dirty="0">
                <a:solidFill>
                  <a:srgbClr val="000000"/>
                </a:solidFill>
                <a:latin typeface="Arialle Bold"/>
              </a:rPr>
              <a:t>                  1,574,691,409 </a:t>
            </a:r>
          </a:p>
          <a:p>
            <a:pPr>
              <a:lnSpc>
                <a:spcPts val="5400"/>
              </a:lnSpc>
            </a:pPr>
            <a:endParaRPr lang="en-US" sz="4500" dirty="0">
              <a:solidFill>
                <a:srgbClr val="000000"/>
              </a:solidFill>
              <a:latin typeface="Arialle Bold"/>
            </a:endParaRPr>
          </a:p>
          <a:p>
            <a:pPr>
              <a:lnSpc>
                <a:spcPts val="5400"/>
              </a:lnSpc>
            </a:pPr>
            <a:endParaRPr lang="en-US" sz="4500" dirty="0">
              <a:solidFill>
                <a:srgbClr val="000000"/>
              </a:solidFill>
              <a:latin typeface="Arialle Bold"/>
            </a:endParaRPr>
          </a:p>
        </p:txBody>
      </p:sp>
      <p:sp>
        <p:nvSpPr>
          <p:cNvPr id="9" name="TextBox 9"/>
          <p:cNvSpPr txBox="1"/>
          <p:nvPr/>
        </p:nvSpPr>
        <p:spPr>
          <a:xfrm>
            <a:off x="6286715" y="5509446"/>
            <a:ext cx="5493389" cy="495300"/>
          </a:xfrm>
          <a:prstGeom prst="rect">
            <a:avLst/>
          </a:prstGeom>
        </p:spPr>
        <p:txBody>
          <a:bodyPr lIns="0" tIns="0" rIns="0" bIns="0" rtlCol="0" anchor="t">
            <a:spAutoFit/>
          </a:bodyPr>
          <a:lstStyle/>
          <a:p>
            <a:pPr>
              <a:lnSpc>
                <a:spcPts val="3840"/>
              </a:lnSpc>
            </a:pPr>
            <a:r>
              <a:rPr lang="en-US" sz="3200">
                <a:solidFill>
                  <a:srgbClr val="000000"/>
                </a:solidFill>
                <a:latin typeface="Lato"/>
              </a:rPr>
              <a:t>Korporativ Qiymətli Kağızları</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03390" y="4922706"/>
            <a:ext cx="592409" cy="485775"/>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38828" y="4798881"/>
            <a:ext cx="592409" cy="485775"/>
          </a:xfrm>
          <a:prstGeom prst="rect">
            <a:avLst/>
          </a:prstGeom>
        </p:spPr>
      </p:pic>
      <p:sp>
        <p:nvSpPr>
          <p:cNvPr id="12" name="AutoShape 12"/>
          <p:cNvSpPr/>
          <p:nvPr/>
        </p:nvSpPr>
        <p:spPr>
          <a:xfrm>
            <a:off x="613450" y="9641087"/>
            <a:ext cx="17177033" cy="0"/>
          </a:xfrm>
          <a:prstGeom prst="line">
            <a:avLst/>
          </a:prstGeom>
          <a:ln w="19050" cap="flat">
            <a:solidFill>
              <a:srgbClr val="DB0031"/>
            </a:solidFill>
            <a:prstDash val="solid"/>
            <a:headEnd type="none" w="sm" len="sm"/>
            <a:tailEnd type="none" w="sm" len="sm"/>
          </a:ln>
        </p:spPr>
      </p:sp>
      <p:grpSp>
        <p:nvGrpSpPr>
          <p:cNvPr id="13" name="Group 13"/>
          <p:cNvGrpSpPr/>
          <p:nvPr/>
        </p:nvGrpSpPr>
        <p:grpSpPr>
          <a:xfrm>
            <a:off x="-31436" y="9807456"/>
            <a:ext cx="4599695" cy="479544"/>
            <a:chOff x="0" y="0"/>
            <a:chExt cx="3752725" cy="391243"/>
          </a:xfrm>
        </p:grpSpPr>
        <p:sp>
          <p:nvSpPr>
            <p:cNvPr id="14" name="Freeform 14"/>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pic>
        <p:nvPicPr>
          <p:cNvPr id="15" name="Picture 15"/>
          <p:cNvPicPr>
            <a:picLocks noChangeAspect="1"/>
          </p:cNvPicPr>
          <p:nvPr/>
        </p:nvPicPr>
        <p:blipFill>
          <a:blip r:embed="rId4"/>
          <a:srcRect b="6701"/>
          <a:stretch>
            <a:fillRect/>
          </a:stretch>
        </p:blipFill>
        <p:spPr>
          <a:xfrm>
            <a:off x="7689774" y="9169228"/>
            <a:ext cx="2908452" cy="1487354"/>
          </a:xfrm>
          <a:prstGeom prst="rect">
            <a:avLst/>
          </a:prstGeom>
        </p:spPr>
      </p:pic>
      <p:sp>
        <p:nvSpPr>
          <p:cNvPr id="16" name="TextBox 16"/>
          <p:cNvSpPr txBox="1"/>
          <p:nvPr/>
        </p:nvSpPr>
        <p:spPr>
          <a:xfrm>
            <a:off x="4881733" y="-28575"/>
            <a:ext cx="14424262" cy="723900"/>
          </a:xfrm>
          <a:prstGeom prst="rect">
            <a:avLst/>
          </a:prstGeom>
        </p:spPr>
        <p:txBody>
          <a:bodyPr lIns="0" tIns="0" rIns="0" bIns="0" rtlCol="0" anchor="t">
            <a:spAutoFit/>
          </a:bodyPr>
          <a:lstStyle/>
          <a:p>
            <a:pPr marL="0" lvl="0" indent="0" algn="l">
              <a:lnSpc>
                <a:spcPts val="5520"/>
              </a:lnSpc>
              <a:spcBef>
                <a:spcPct val="0"/>
              </a:spcBef>
            </a:pPr>
            <a:r>
              <a:rPr lang="en-US" sz="4600">
                <a:solidFill>
                  <a:srgbClr val="000000"/>
                </a:solidFill>
                <a:latin typeface="Arialle Bold"/>
              </a:rPr>
              <a:t>Bazarlar üzrə ümumi göstəricilər</a:t>
            </a:r>
          </a:p>
        </p:txBody>
      </p:sp>
      <p:sp>
        <p:nvSpPr>
          <p:cNvPr id="17" name="TextBox 17"/>
          <p:cNvSpPr txBox="1"/>
          <p:nvPr/>
        </p:nvSpPr>
        <p:spPr>
          <a:xfrm>
            <a:off x="6635698" y="818544"/>
            <a:ext cx="10523347" cy="557076"/>
          </a:xfrm>
          <a:prstGeom prst="rect">
            <a:avLst/>
          </a:prstGeom>
        </p:spPr>
        <p:txBody>
          <a:bodyPr lIns="0" tIns="0" rIns="0" bIns="0" rtlCol="0" anchor="t">
            <a:spAutoFit/>
          </a:bodyPr>
          <a:lstStyle/>
          <a:p>
            <a:pPr marL="0" lvl="0" indent="0" algn="l">
              <a:lnSpc>
                <a:spcPts val="4679"/>
              </a:lnSpc>
              <a:spcBef>
                <a:spcPct val="0"/>
              </a:spcBef>
            </a:pPr>
            <a:r>
              <a:rPr lang="en-US" sz="3599" dirty="0" err="1">
                <a:solidFill>
                  <a:srgbClr val="000000"/>
                </a:solidFill>
                <a:latin typeface="Arialle"/>
              </a:rPr>
              <a:t>Yanvar</a:t>
            </a:r>
            <a:r>
              <a:rPr lang="en-US" sz="3599" dirty="0">
                <a:solidFill>
                  <a:srgbClr val="000000"/>
                </a:solidFill>
                <a:latin typeface="Arialle"/>
              </a:rPr>
              <a:t> - </a:t>
            </a:r>
            <a:r>
              <a:rPr lang="en-US" sz="3599" dirty="0" err="1">
                <a:solidFill>
                  <a:srgbClr val="000000"/>
                </a:solidFill>
                <a:latin typeface="Arialle"/>
              </a:rPr>
              <a:t>Dekabr</a:t>
            </a:r>
            <a:r>
              <a:rPr lang="en-US" sz="3599" dirty="0">
                <a:solidFill>
                  <a:srgbClr val="000000"/>
                </a:solidFill>
                <a:latin typeface="Arialle"/>
              </a:rPr>
              <a:t>, 2022-ci il</a:t>
            </a:r>
          </a:p>
        </p:txBody>
      </p:sp>
      <p:sp>
        <p:nvSpPr>
          <p:cNvPr id="18" name="TextBox 18"/>
          <p:cNvSpPr txBox="1"/>
          <p:nvPr/>
        </p:nvSpPr>
        <p:spPr>
          <a:xfrm>
            <a:off x="485203" y="5951231"/>
            <a:ext cx="4874326" cy="1030605"/>
          </a:xfrm>
          <a:prstGeom prst="rect">
            <a:avLst/>
          </a:prstGeom>
        </p:spPr>
        <p:txBody>
          <a:bodyPr lIns="0" tIns="0" rIns="0" bIns="0" rtlCol="0" anchor="t">
            <a:spAutoFit/>
          </a:bodyPr>
          <a:lstStyle/>
          <a:p>
            <a:pPr>
              <a:lnSpc>
                <a:spcPts val="2730"/>
              </a:lnSpc>
            </a:pPr>
            <a:r>
              <a:rPr lang="en-US" sz="2100" dirty="0" err="1">
                <a:solidFill>
                  <a:srgbClr val="000000"/>
                </a:solidFill>
                <a:latin typeface="Sarabun"/>
              </a:rPr>
              <a:t>Azərbaycan</a:t>
            </a:r>
            <a:r>
              <a:rPr lang="en-US" sz="2100" dirty="0">
                <a:solidFill>
                  <a:srgbClr val="000000"/>
                </a:solidFill>
                <a:latin typeface="Sarabun"/>
              </a:rPr>
              <a:t> </a:t>
            </a:r>
            <a:r>
              <a:rPr lang="en-US" sz="2100" dirty="0" err="1">
                <a:solidFill>
                  <a:srgbClr val="000000"/>
                </a:solidFill>
                <a:latin typeface="Sarabun"/>
              </a:rPr>
              <a:t>Respublikasının</a:t>
            </a:r>
            <a:r>
              <a:rPr lang="en-US" sz="2100" dirty="0">
                <a:solidFill>
                  <a:srgbClr val="000000"/>
                </a:solidFill>
                <a:latin typeface="Sarabun"/>
              </a:rPr>
              <a:t> </a:t>
            </a:r>
            <a:r>
              <a:rPr lang="en-US" sz="2100" dirty="0" err="1">
                <a:solidFill>
                  <a:srgbClr val="000000"/>
                </a:solidFill>
                <a:latin typeface="Sarabun"/>
              </a:rPr>
              <a:t>Mərkəzi</a:t>
            </a:r>
            <a:r>
              <a:rPr lang="en-US" sz="2100" dirty="0">
                <a:solidFill>
                  <a:srgbClr val="000000"/>
                </a:solidFill>
                <a:latin typeface="Sarabun"/>
              </a:rPr>
              <a:t> </a:t>
            </a:r>
            <a:r>
              <a:rPr lang="en-US" sz="2100" dirty="0" err="1">
                <a:solidFill>
                  <a:srgbClr val="000000"/>
                </a:solidFill>
                <a:latin typeface="Sarabun"/>
              </a:rPr>
              <a:t>Bankının</a:t>
            </a:r>
            <a:r>
              <a:rPr lang="en-US" sz="2100" dirty="0">
                <a:solidFill>
                  <a:srgbClr val="000000"/>
                </a:solidFill>
                <a:latin typeface="Sarabun"/>
              </a:rPr>
              <a:t> </a:t>
            </a:r>
            <a:r>
              <a:rPr lang="en-US" sz="2100" dirty="0" err="1">
                <a:solidFill>
                  <a:srgbClr val="000000"/>
                </a:solidFill>
                <a:latin typeface="Sarabun"/>
              </a:rPr>
              <a:t>notları</a:t>
            </a:r>
            <a:r>
              <a:rPr lang="en-US" sz="2100" dirty="0">
                <a:solidFill>
                  <a:srgbClr val="000000"/>
                </a:solidFill>
                <a:latin typeface="Sarabun"/>
              </a:rPr>
              <a:t> </a:t>
            </a:r>
            <a:r>
              <a:rPr lang="en-US" sz="2100" dirty="0" err="1">
                <a:solidFill>
                  <a:srgbClr val="000000"/>
                </a:solidFill>
                <a:latin typeface="Sarabun"/>
              </a:rPr>
              <a:t>və</a:t>
            </a:r>
            <a:r>
              <a:rPr lang="en-US" sz="2100" dirty="0">
                <a:solidFill>
                  <a:srgbClr val="000000"/>
                </a:solidFill>
                <a:latin typeface="Sarabun"/>
              </a:rPr>
              <a:t> </a:t>
            </a:r>
            <a:r>
              <a:rPr lang="en-US" sz="2100" dirty="0" err="1">
                <a:solidFill>
                  <a:srgbClr val="000000"/>
                </a:solidFill>
                <a:latin typeface="Sarabun"/>
              </a:rPr>
              <a:t>Dövlət</a:t>
            </a:r>
            <a:r>
              <a:rPr lang="en-US" sz="2100" dirty="0">
                <a:solidFill>
                  <a:srgbClr val="000000"/>
                </a:solidFill>
                <a:latin typeface="Sarabun"/>
              </a:rPr>
              <a:t> </a:t>
            </a:r>
            <a:r>
              <a:rPr lang="en-US" sz="2100" dirty="0" err="1">
                <a:solidFill>
                  <a:srgbClr val="000000"/>
                </a:solidFill>
                <a:latin typeface="Sarabun"/>
              </a:rPr>
              <a:t>istiqrazları</a:t>
            </a:r>
            <a:r>
              <a:rPr lang="en-US" sz="2100" dirty="0">
                <a:solidFill>
                  <a:srgbClr val="000000"/>
                </a:solidFill>
                <a:latin typeface="Sarabun"/>
              </a:rPr>
              <a:t> </a:t>
            </a:r>
            <a:r>
              <a:rPr lang="en-US" sz="2100" dirty="0" err="1">
                <a:solidFill>
                  <a:srgbClr val="000000"/>
                </a:solidFill>
                <a:latin typeface="Sarabun"/>
              </a:rPr>
              <a:t>üzrə</a:t>
            </a:r>
            <a:r>
              <a:rPr lang="en-US" sz="2100" dirty="0">
                <a:solidFill>
                  <a:srgbClr val="000000"/>
                </a:solidFill>
                <a:latin typeface="Sarabun"/>
              </a:rPr>
              <a:t> </a:t>
            </a:r>
            <a:r>
              <a:rPr lang="en-US" sz="2100" dirty="0" err="1">
                <a:solidFill>
                  <a:srgbClr val="000000"/>
                </a:solidFill>
                <a:latin typeface="Sarabun"/>
              </a:rPr>
              <a:t>ümumi</a:t>
            </a:r>
            <a:r>
              <a:rPr lang="en-US" sz="2100" dirty="0">
                <a:solidFill>
                  <a:srgbClr val="000000"/>
                </a:solidFill>
                <a:latin typeface="Sarabun"/>
              </a:rPr>
              <a:t> </a:t>
            </a:r>
            <a:r>
              <a:rPr lang="en-US" sz="2100" dirty="0" err="1">
                <a:solidFill>
                  <a:srgbClr val="000000"/>
                </a:solidFill>
                <a:latin typeface="Sarabun"/>
              </a:rPr>
              <a:t>ticarət</a:t>
            </a:r>
            <a:r>
              <a:rPr lang="en-US" sz="2100" dirty="0">
                <a:solidFill>
                  <a:srgbClr val="000000"/>
                </a:solidFill>
                <a:latin typeface="Sarabun"/>
              </a:rPr>
              <a:t> </a:t>
            </a:r>
            <a:r>
              <a:rPr lang="en-US" sz="2100" dirty="0" err="1">
                <a:solidFill>
                  <a:srgbClr val="000000"/>
                </a:solidFill>
                <a:latin typeface="Sarabun"/>
              </a:rPr>
              <a:t>göstəricisi</a:t>
            </a:r>
            <a:endParaRPr lang="en-US" sz="2100" dirty="0">
              <a:solidFill>
                <a:srgbClr val="000000"/>
              </a:solidFill>
              <a:latin typeface="Sarabun"/>
            </a:endParaRPr>
          </a:p>
        </p:txBody>
      </p:sp>
      <p:sp>
        <p:nvSpPr>
          <p:cNvPr id="19" name="TextBox 19"/>
          <p:cNvSpPr txBox="1"/>
          <p:nvPr/>
        </p:nvSpPr>
        <p:spPr>
          <a:xfrm>
            <a:off x="1409645" y="4086225"/>
            <a:ext cx="4013628" cy="2085975"/>
          </a:xfrm>
          <a:prstGeom prst="rect">
            <a:avLst/>
          </a:prstGeom>
        </p:spPr>
        <p:txBody>
          <a:bodyPr lIns="0" tIns="0" rIns="0" bIns="0" rtlCol="0" anchor="t">
            <a:spAutoFit/>
          </a:bodyPr>
          <a:lstStyle/>
          <a:p>
            <a:pPr>
              <a:lnSpc>
                <a:spcPts val="5400"/>
              </a:lnSpc>
            </a:pPr>
            <a:r>
              <a:rPr lang="en-US" sz="4500" dirty="0">
                <a:solidFill>
                  <a:srgbClr val="000000"/>
                </a:solidFill>
                <a:latin typeface="Arialle Bold"/>
              </a:rPr>
              <a:t>              </a:t>
            </a:r>
            <a:r>
              <a:rPr lang="en-US" sz="4800" b="1" i="0" u="none" strike="noStrike" dirty="0">
                <a:effectLst/>
                <a:latin typeface="Times New Roman" panose="02020603050405020304" pitchFamily="18" charset="0"/>
              </a:rPr>
              <a:t> 8,312,835,409 </a:t>
            </a:r>
            <a:endParaRPr lang="en-US" sz="4500" dirty="0">
              <a:solidFill>
                <a:srgbClr val="000000"/>
              </a:solidFill>
              <a:latin typeface="Arialle Bold"/>
            </a:endParaRPr>
          </a:p>
          <a:p>
            <a:pPr>
              <a:lnSpc>
                <a:spcPts val="5400"/>
              </a:lnSpc>
            </a:pPr>
            <a:endParaRPr lang="en-US" sz="4500" dirty="0">
              <a:solidFill>
                <a:srgbClr val="000000"/>
              </a:solidFill>
              <a:latin typeface="Arialle Bold"/>
            </a:endParaRPr>
          </a:p>
        </p:txBody>
      </p:sp>
      <p:sp>
        <p:nvSpPr>
          <p:cNvPr id="20" name="TextBox 20"/>
          <p:cNvSpPr txBox="1"/>
          <p:nvPr/>
        </p:nvSpPr>
        <p:spPr>
          <a:xfrm>
            <a:off x="477861" y="5490135"/>
            <a:ext cx="4508372" cy="495300"/>
          </a:xfrm>
          <a:prstGeom prst="rect">
            <a:avLst/>
          </a:prstGeom>
        </p:spPr>
        <p:txBody>
          <a:bodyPr lIns="0" tIns="0" rIns="0" bIns="0" rtlCol="0" anchor="t">
            <a:spAutoFit/>
          </a:bodyPr>
          <a:lstStyle/>
          <a:p>
            <a:pPr>
              <a:lnSpc>
                <a:spcPts val="3840"/>
              </a:lnSpc>
            </a:pPr>
            <a:r>
              <a:rPr lang="en-US" sz="3200" dirty="0" err="1">
                <a:solidFill>
                  <a:srgbClr val="000000"/>
                </a:solidFill>
                <a:latin typeface="Lato"/>
              </a:rPr>
              <a:t>Dövlət</a:t>
            </a:r>
            <a:r>
              <a:rPr lang="en-US" sz="3200" dirty="0">
                <a:solidFill>
                  <a:srgbClr val="000000"/>
                </a:solidFill>
                <a:latin typeface="Lato"/>
              </a:rPr>
              <a:t> </a:t>
            </a:r>
            <a:r>
              <a:rPr lang="en-US" sz="3200" dirty="0" err="1">
                <a:solidFill>
                  <a:srgbClr val="000000"/>
                </a:solidFill>
                <a:latin typeface="Lato"/>
              </a:rPr>
              <a:t>Qiymətli</a:t>
            </a:r>
            <a:r>
              <a:rPr lang="en-US" sz="3200" dirty="0">
                <a:solidFill>
                  <a:srgbClr val="000000"/>
                </a:solidFill>
                <a:latin typeface="Lato"/>
              </a:rPr>
              <a:t> </a:t>
            </a:r>
            <a:r>
              <a:rPr lang="en-US" sz="3200" dirty="0" err="1">
                <a:solidFill>
                  <a:srgbClr val="000000"/>
                </a:solidFill>
                <a:latin typeface="Lato"/>
              </a:rPr>
              <a:t>Kağızları</a:t>
            </a:r>
            <a:endParaRPr lang="en-US" sz="3200" dirty="0">
              <a:solidFill>
                <a:srgbClr val="000000"/>
              </a:solidFill>
              <a:latin typeface="Lato"/>
            </a:endParaRPr>
          </a:p>
        </p:txBody>
      </p:sp>
      <p:sp>
        <p:nvSpPr>
          <p:cNvPr id="21" name="TextBox 21"/>
          <p:cNvSpPr txBox="1"/>
          <p:nvPr/>
        </p:nvSpPr>
        <p:spPr>
          <a:xfrm>
            <a:off x="6324494" y="6052371"/>
            <a:ext cx="4859890" cy="687705"/>
          </a:xfrm>
          <a:prstGeom prst="rect">
            <a:avLst/>
          </a:prstGeom>
        </p:spPr>
        <p:txBody>
          <a:bodyPr lIns="0" tIns="0" rIns="0" bIns="0" rtlCol="0" anchor="t">
            <a:spAutoFit/>
          </a:bodyPr>
          <a:lstStyle/>
          <a:p>
            <a:pPr>
              <a:lnSpc>
                <a:spcPts val="2730"/>
              </a:lnSpc>
            </a:pPr>
            <a:r>
              <a:rPr lang="en-US" sz="2100">
                <a:solidFill>
                  <a:srgbClr val="000000"/>
                </a:solidFill>
                <a:latin typeface="Sarabun"/>
              </a:rPr>
              <a:t>Korporativ Səhm və İstiqraz üzrə ümumi ticarət göstəricisi</a:t>
            </a:r>
          </a:p>
        </p:txBody>
      </p:sp>
      <p:sp>
        <p:nvSpPr>
          <p:cNvPr id="22" name="TextBox 22"/>
          <p:cNvSpPr txBox="1"/>
          <p:nvPr/>
        </p:nvSpPr>
        <p:spPr>
          <a:xfrm>
            <a:off x="12174032" y="5894664"/>
            <a:ext cx="5717285" cy="1030605"/>
          </a:xfrm>
          <a:prstGeom prst="rect">
            <a:avLst/>
          </a:prstGeom>
        </p:spPr>
        <p:txBody>
          <a:bodyPr lIns="0" tIns="0" rIns="0" bIns="0" rtlCol="0" anchor="t">
            <a:spAutoFit/>
          </a:bodyPr>
          <a:lstStyle/>
          <a:p>
            <a:pPr>
              <a:lnSpc>
                <a:spcPts val="2730"/>
              </a:lnSpc>
            </a:pPr>
            <a:r>
              <a:rPr lang="en-US" sz="2100" dirty="0" err="1">
                <a:solidFill>
                  <a:srgbClr val="000000"/>
                </a:solidFill>
                <a:latin typeface="Sarabun"/>
              </a:rPr>
              <a:t>Azərbaycan</a:t>
            </a:r>
            <a:r>
              <a:rPr lang="en-US" sz="2100" dirty="0">
                <a:solidFill>
                  <a:srgbClr val="000000"/>
                </a:solidFill>
                <a:latin typeface="Sarabun"/>
              </a:rPr>
              <a:t> </a:t>
            </a:r>
            <a:r>
              <a:rPr lang="en-US" sz="2100" dirty="0" err="1">
                <a:solidFill>
                  <a:srgbClr val="000000"/>
                </a:solidFill>
                <a:latin typeface="Sarabun"/>
              </a:rPr>
              <a:t>Respublikasının</a:t>
            </a:r>
            <a:r>
              <a:rPr lang="en-US" sz="2100" dirty="0">
                <a:solidFill>
                  <a:srgbClr val="000000"/>
                </a:solidFill>
                <a:latin typeface="Sarabun"/>
              </a:rPr>
              <a:t> </a:t>
            </a:r>
            <a:r>
              <a:rPr lang="en-US" sz="2100" dirty="0" err="1">
                <a:solidFill>
                  <a:srgbClr val="000000"/>
                </a:solidFill>
                <a:latin typeface="Sarabun"/>
              </a:rPr>
              <a:t>Mərkəzi</a:t>
            </a:r>
            <a:r>
              <a:rPr lang="en-US" sz="2100" dirty="0">
                <a:solidFill>
                  <a:srgbClr val="000000"/>
                </a:solidFill>
                <a:latin typeface="Sarabun"/>
              </a:rPr>
              <a:t> </a:t>
            </a:r>
            <a:r>
              <a:rPr lang="en-US" sz="2100" dirty="0" err="1">
                <a:solidFill>
                  <a:srgbClr val="000000"/>
                </a:solidFill>
                <a:latin typeface="Sarabun"/>
              </a:rPr>
              <a:t>Bankının</a:t>
            </a:r>
            <a:r>
              <a:rPr lang="en-US" sz="2100" dirty="0">
                <a:solidFill>
                  <a:srgbClr val="000000"/>
                </a:solidFill>
                <a:latin typeface="Sarabun"/>
              </a:rPr>
              <a:t> </a:t>
            </a:r>
            <a:r>
              <a:rPr lang="en-US" sz="2100" dirty="0" err="1">
                <a:solidFill>
                  <a:srgbClr val="000000"/>
                </a:solidFill>
                <a:latin typeface="Sarabun"/>
              </a:rPr>
              <a:t>notları</a:t>
            </a:r>
            <a:r>
              <a:rPr lang="en-US" sz="2100" dirty="0">
                <a:solidFill>
                  <a:srgbClr val="000000"/>
                </a:solidFill>
                <a:latin typeface="Sarabun"/>
              </a:rPr>
              <a:t>, </a:t>
            </a:r>
            <a:r>
              <a:rPr lang="en-US" sz="2100" dirty="0" err="1">
                <a:solidFill>
                  <a:srgbClr val="000000"/>
                </a:solidFill>
                <a:latin typeface="Sarabun"/>
              </a:rPr>
              <a:t>Dövlət</a:t>
            </a:r>
            <a:r>
              <a:rPr lang="en-US" sz="2100" dirty="0">
                <a:solidFill>
                  <a:srgbClr val="000000"/>
                </a:solidFill>
                <a:latin typeface="Sarabun"/>
              </a:rPr>
              <a:t> </a:t>
            </a:r>
            <a:r>
              <a:rPr lang="en-US" sz="2100" dirty="0" err="1">
                <a:solidFill>
                  <a:srgbClr val="000000"/>
                </a:solidFill>
                <a:latin typeface="Sarabun"/>
              </a:rPr>
              <a:t>istiqrazları</a:t>
            </a:r>
            <a:r>
              <a:rPr lang="en-US" sz="2100" dirty="0">
                <a:solidFill>
                  <a:srgbClr val="000000"/>
                </a:solidFill>
                <a:latin typeface="Sarabun"/>
              </a:rPr>
              <a:t> </a:t>
            </a:r>
            <a:r>
              <a:rPr lang="en-US" sz="2100" dirty="0" err="1">
                <a:solidFill>
                  <a:srgbClr val="000000"/>
                </a:solidFill>
                <a:latin typeface="Sarabun"/>
              </a:rPr>
              <a:t>və</a:t>
            </a:r>
            <a:r>
              <a:rPr lang="en-US" sz="2100" dirty="0">
                <a:solidFill>
                  <a:srgbClr val="000000"/>
                </a:solidFill>
                <a:latin typeface="Sarabun"/>
              </a:rPr>
              <a:t> </a:t>
            </a:r>
            <a:r>
              <a:rPr lang="en-US" sz="2100" dirty="0" err="1">
                <a:solidFill>
                  <a:srgbClr val="000000"/>
                </a:solidFill>
                <a:latin typeface="Sarabun"/>
              </a:rPr>
              <a:t>Korporativ</a:t>
            </a:r>
            <a:r>
              <a:rPr lang="en-US" sz="2100" dirty="0">
                <a:solidFill>
                  <a:srgbClr val="000000"/>
                </a:solidFill>
                <a:latin typeface="Sarabun"/>
              </a:rPr>
              <a:t> </a:t>
            </a:r>
            <a:r>
              <a:rPr lang="en-US" sz="2100" dirty="0" err="1">
                <a:solidFill>
                  <a:srgbClr val="000000"/>
                </a:solidFill>
                <a:latin typeface="Sarabun"/>
              </a:rPr>
              <a:t>qiymətli</a:t>
            </a:r>
            <a:r>
              <a:rPr lang="en-US" sz="2100" dirty="0">
                <a:solidFill>
                  <a:srgbClr val="000000"/>
                </a:solidFill>
                <a:latin typeface="Sarabun"/>
              </a:rPr>
              <a:t> </a:t>
            </a:r>
            <a:r>
              <a:rPr lang="en-US" sz="2100" dirty="0" err="1">
                <a:solidFill>
                  <a:srgbClr val="000000"/>
                </a:solidFill>
                <a:latin typeface="Sarabun"/>
              </a:rPr>
              <a:t>kağızlar</a:t>
            </a:r>
            <a:r>
              <a:rPr lang="en-US" sz="2100" dirty="0">
                <a:solidFill>
                  <a:srgbClr val="000000"/>
                </a:solidFill>
                <a:latin typeface="Sarabun"/>
              </a:rPr>
              <a:t> </a:t>
            </a:r>
            <a:r>
              <a:rPr lang="en-US" sz="2100" dirty="0" err="1">
                <a:solidFill>
                  <a:srgbClr val="000000"/>
                </a:solidFill>
                <a:latin typeface="Sarabun"/>
              </a:rPr>
              <a:t>üzrə</a:t>
            </a:r>
            <a:r>
              <a:rPr lang="en-US" sz="2100" dirty="0">
                <a:solidFill>
                  <a:srgbClr val="000000"/>
                </a:solidFill>
                <a:latin typeface="Sarabun"/>
              </a:rPr>
              <a:t> </a:t>
            </a:r>
            <a:r>
              <a:rPr lang="en-US" sz="2100" dirty="0" err="1">
                <a:solidFill>
                  <a:srgbClr val="000000"/>
                </a:solidFill>
                <a:latin typeface="Sarabun"/>
              </a:rPr>
              <a:t>ümumi</a:t>
            </a:r>
            <a:r>
              <a:rPr lang="en-US" sz="2100" dirty="0">
                <a:solidFill>
                  <a:srgbClr val="000000"/>
                </a:solidFill>
                <a:latin typeface="Sarabun"/>
              </a:rPr>
              <a:t> </a:t>
            </a:r>
            <a:r>
              <a:rPr lang="en-US" sz="2100" dirty="0" err="1">
                <a:solidFill>
                  <a:srgbClr val="000000"/>
                </a:solidFill>
                <a:latin typeface="Sarabun"/>
              </a:rPr>
              <a:t>ticarət</a:t>
            </a:r>
            <a:r>
              <a:rPr lang="en-US" sz="2100" dirty="0">
                <a:solidFill>
                  <a:srgbClr val="000000"/>
                </a:solidFill>
                <a:latin typeface="Sarabun"/>
              </a:rPr>
              <a:t> </a:t>
            </a:r>
            <a:r>
              <a:rPr lang="en-US" sz="2100" dirty="0" err="1">
                <a:solidFill>
                  <a:srgbClr val="000000"/>
                </a:solidFill>
                <a:latin typeface="Sarabun"/>
              </a:rPr>
              <a:t>göstəriciləri</a:t>
            </a:r>
            <a:endParaRPr lang="en-US" sz="2100" dirty="0">
              <a:solidFill>
                <a:srgbClr val="000000"/>
              </a:solidFill>
              <a:latin typeface="Sarabun"/>
            </a:endParaRPr>
          </a:p>
        </p:txBody>
      </p:sp>
      <p:sp>
        <p:nvSpPr>
          <p:cNvPr id="23" name="TextBox 23"/>
          <p:cNvSpPr txBox="1"/>
          <p:nvPr/>
        </p:nvSpPr>
        <p:spPr>
          <a:xfrm>
            <a:off x="12134941" y="5398956"/>
            <a:ext cx="4508372" cy="495300"/>
          </a:xfrm>
          <a:prstGeom prst="rect">
            <a:avLst/>
          </a:prstGeom>
        </p:spPr>
        <p:txBody>
          <a:bodyPr lIns="0" tIns="0" rIns="0" bIns="0" rtlCol="0" anchor="t">
            <a:spAutoFit/>
          </a:bodyPr>
          <a:lstStyle/>
          <a:p>
            <a:pPr>
              <a:lnSpc>
                <a:spcPts val="3840"/>
              </a:lnSpc>
            </a:pPr>
            <a:r>
              <a:rPr lang="en-US" sz="3200">
                <a:solidFill>
                  <a:srgbClr val="000000"/>
                </a:solidFill>
                <a:latin typeface="Lato"/>
              </a:rPr>
              <a:t>REPO</a:t>
            </a:r>
          </a:p>
        </p:txBody>
      </p:sp>
      <p:sp>
        <p:nvSpPr>
          <p:cNvPr id="24" name="TextBox 24"/>
          <p:cNvSpPr txBox="1"/>
          <p:nvPr/>
        </p:nvSpPr>
        <p:spPr>
          <a:xfrm>
            <a:off x="12923254" y="4680819"/>
            <a:ext cx="3727400" cy="1537409"/>
          </a:xfrm>
          <a:prstGeom prst="rect">
            <a:avLst/>
          </a:prstGeom>
        </p:spPr>
        <p:txBody>
          <a:bodyPr lIns="0" tIns="0" rIns="0" bIns="0" rtlCol="0" anchor="t">
            <a:spAutoFit/>
          </a:bodyPr>
          <a:lstStyle/>
          <a:p>
            <a:pPr algn="ctr">
              <a:lnSpc>
                <a:spcPts val="6299"/>
              </a:lnSpc>
              <a:spcBef>
                <a:spcPct val="0"/>
              </a:spcBef>
            </a:pPr>
            <a:r>
              <a:rPr lang="en-US" sz="4499" dirty="0">
                <a:solidFill>
                  <a:srgbClr val="000000"/>
                </a:solidFill>
                <a:latin typeface="Sarabun Bold"/>
              </a:rPr>
              <a:t>5,060,457,703 </a:t>
            </a:r>
          </a:p>
          <a:p>
            <a:pPr algn="ctr">
              <a:lnSpc>
                <a:spcPts val="6299"/>
              </a:lnSpc>
              <a:spcBef>
                <a:spcPct val="0"/>
              </a:spcBef>
            </a:pPr>
            <a:endParaRPr lang="en-US" sz="4499" dirty="0">
              <a:solidFill>
                <a:srgbClr val="000000"/>
              </a:solidFill>
              <a:latin typeface="Sarabun Bold"/>
            </a:endParaRPr>
          </a:p>
        </p:txBody>
      </p:sp>
      <p:sp>
        <p:nvSpPr>
          <p:cNvPr id="25" name="TextBox 25"/>
          <p:cNvSpPr txBox="1"/>
          <p:nvPr/>
        </p:nvSpPr>
        <p:spPr>
          <a:xfrm>
            <a:off x="17682635" y="9753928"/>
            <a:ext cx="425648" cy="533072"/>
          </a:xfrm>
          <a:prstGeom prst="rect">
            <a:avLst/>
          </a:prstGeom>
        </p:spPr>
        <p:txBody>
          <a:bodyPr lIns="0" tIns="0" rIns="0" bIns="0" rtlCol="0" anchor="t">
            <a:spAutoFit/>
          </a:bodyPr>
          <a:lstStyle/>
          <a:p>
            <a:pPr algn="ctr">
              <a:lnSpc>
                <a:spcPts val="4218"/>
              </a:lnSpc>
            </a:pPr>
            <a:r>
              <a:rPr lang="en-US" sz="3012">
                <a:solidFill>
                  <a:srgbClr val="C12735"/>
                </a:solidFill>
                <a:latin typeface="Arialle Bold"/>
              </a:rPr>
              <a:t>02</a:t>
            </a:r>
          </a:p>
        </p:txBody>
      </p:sp>
      <p:sp>
        <p:nvSpPr>
          <p:cNvPr id="26" name="TextBox 26"/>
          <p:cNvSpPr txBox="1"/>
          <p:nvPr/>
        </p:nvSpPr>
        <p:spPr>
          <a:xfrm>
            <a:off x="498645" y="7022871"/>
            <a:ext cx="3620536" cy="2996333"/>
          </a:xfrm>
          <a:prstGeom prst="rect">
            <a:avLst/>
          </a:prstGeom>
        </p:spPr>
        <p:txBody>
          <a:bodyPr lIns="0" tIns="0" rIns="0" bIns="0" rtlCol="0" anchor="t">
            <a:spAutoFit/>
          </a:bodyPr>
          <a:lstStyle/>
          <a:p>
            <a:pPr>
              <a:lnSpc>
                <a:spcPts val="2839"/>
              </a:lnSpc>
            </a:pPr>
            <a:r>
              <a:rPr lang="en-US" sz="2028" dirty="0" err="1">
                <a:solidFill>
                  <a:srgbClr val="000000"/>
                </a:solidFill>
                <a:latin typeface="Arialle Bold"/>
              </a:rPr>
              <a:t>Dövlət</a:t>
            </a:r>
            <a:r>
              <a:rPr lang="en-US" sz="2028" dirty="0">
                <a:solidFill>
                  <a:srgbClr val="000000"/>
                </a:solidFill>
                <a:latin typeface="Arialle Bold"/>
              </a:rPr>
              <a:t> </a:t>
            </a:r>
            <a:r>
              <a:rPr lang="en-US" sz="2028" dirty="0" err="1">
                <a:solidFill>
                  <a:srgbClr val="000000"/>
                </a:solidFill>
                <a:latin typeface="Arialle Bold"/>
              </a:rPr>
              <a:t>istiqrazları</a:t>
            </a:r>
            <a:endParaRPr lang="en-US" sz="2028" dirty="0">
              <a:solidFill>
                <a:srgbClr val="000000"/>
              </a:solidFill>
              <a:latin typeface="Arialle Bold"/>
            </a:endParaRPr>
          </a:p>
          <a:p>
            <a:pPr>
              <a:lnSpc>
                <a:spcPts val="2555"/>
              </a:lnSpc>
            </a:pPr>
            <a:r>
              <a:rPr lang="en-US" sz="1825" dirty="0" err="1">
                <a:solidFill>
                  <a:srgbClr val="000000"/>
                </a:solidFill>
                <a:latin typeface="Arialle"/>
              </a:rPr>
              <a:t>İlkin</a:t>
            </a:r>
            <a:r>
              <a:rPr lang="en-US" sz="1825" dirty="0">
                <a:solidFill>
                  <a:srgbClr val="000000"/>
                </a:solidFill>
                <a:latin typeface="Arialle"/>
              </a:rPr>
              <a:t> bazar </a:t>
            </a:r>
            <a:r>
              <a:rPr lang="en-US" sz="1825" dirty="0">
                <a:solidFill>
                  <a:srgbClr val="000000"/>
                </a:solidFill>
                <a:latin typeface="Arialle Bold"/>
              </a:rPr>
              <a:t>2,406,752,818 </a:t>
            </a:r>
          </a:p>
          <a:p>
            <a:pPr>
              <a:lnSpc>
                <a:spcPts val="2555"/>
              </a:lnSpc>
            </a:pPr>
            <a:r>
              <a:rPr lang="en-US" sz="1825" dirty="0" err="1">
                <a:solidFill>
                  <a:srgbClr val="000000"/>
                </a:solidFill>
                <a:latin typeface="Arialle"/>
              </a:rPr>
              <a:t>Təkrar</a:t>
            </a:r>
            <a:r>
              <a:rPr lang="en-US" sz="1825" dirty="0">
                <a:solidFill>
                  <a:srgbClr val="000000"/>
                </a:solidFill>
                <a:latin typeface="Arialle"/>
              </a:rPr>
              <a:t> bazar </a:t>
            </a:r>
            <a:r>
              <a:rPr lang="en-US" sz="1825" dirty="0">
                <a:solidFill>
                  <a:srgbClr val="000000"/>
                </a:solidFill>
                <a:latin typeface="Arialle Bold"/>
              </a:rPr>
              <a:t> 657,116,423 </a:t>
            </a:r>
          </a:p>
          <a:p>
            <a:pPr>
              <a:lnSpc>
                <a:spcPts val="2555"/>
              </a:lnSpc>
            </a:pPr>
            <a:r>
              <a:rPr lang="en-US" sz="1825" dirty="0">
                <a:solidFill>
                  <a:srgbClr val="000000"/>
                </a:solidFill>
                <a:latin typeface="Arialle Bold"/>
              </a:rPr>
              <a:t>  </a:t>
            </a:r>
          </a:p>
          <a:p>
            <a:pPr>
              <a:lnSpc>
                <a:spcPts val="2555"/>
              </a:lnSpc>
            </a:pPr>
            <a:endParaRPr lang="en-US" sz="1825" dirty="0">
              <a:solidFill>
                <a:srgbClr val="000000"/>
              </a:solidFill>
              <a:latin typeface="Arialle Bold"/>
            </a:endParaRPr>
          </a:p>
          <a:p>
            <a:pPr algn="ctr">
              <a:lnSpc>
                <a:spcPts val="2555"/>
              </a:lnSpc>
            </a:pPr>
            <a:r>
              <a:rPr lang="en-US" sz="1825" dirty="0">
                <a:solidFill>
                  <a:srgbClr val="000000"/>
                </a:solidFill>
                <a:latin typeface="Arialle"/>
              </a:rPr>
              <a:t> </a:t>
            </a:r>
          </a:p>
          <a:p>
            <a:pPr algn="ctr">
              <a:lnSpc>
                <a:spcPts val="2555"/>
              </a:lnSpc>
            </a:pPr>
            <a:endParaRPr lang="en-US" sz="1825" dirty="0">
              <a:solidFill>
                <a:srgbClr val="000000"/>
              </a:solidFill>
              <a:latin typeface="Arialle"/>
            </a:endParaRPr>
          </a:p>
          <a:p>
            <a:pPr algn="ctr">
              <a:lnSpc>
                <a:spcPts val="2555"/>
              </a:lnSpc>
            </a:pPr>
            <a:endParaRPr lang="en-US" sz="1825" dirty="0">
              <a:solidFill>
                <a:srgbClr val="000000"/>
              </a:solidFill>
              <a:latin typeface="Arialle"/>
            </a:endParaRPr>
          </a:p>
          <a:p>
            <a:pPr algn="ctr">
              <a:lnSpc>
                <a:spcPts val="2555"/>
              </a:lnSpc>
            </a:pPr>
            <a:endParaRPr lang="en-US" sz="1825" dirty="0">
              <a:solidFill>
                <a:srgbClr val="000000"/>
              </a:solidFill>
              <a:latin typeface="Arialle"/>
            </a:endParaRPr>
          </a:p>
        </p:txBody>
      </p:sp>
      <p:sp>
        <p:nvSpPr>
          <p:cNvPr id="27" name="TextBox 27"/>
          <p:cNvSpPr txBox="1"/>
          <p:nvPr/>
        </p:nvSpPr>
        <p:spPr>
          <a:xfrm>
            <a:off x="531216" y="8124973"/>
            <a:ext cx="5411236" cy="2934778"/>
          </a:xfrm>
          <a:prstGeom prst="rect">
            <a:avLst/>
          </a:prstGeom>
        </p:spPr>
        <p:txBody>
          <a:bodyPr lIns="0" tIns="0" rIns="0" bIns="0" rtlCol="0" anchor="t">
            <a:spAutoFit/>
          </a:bodyPr>
          <a:lstStyle/>
          <a:p>
            <a:pPr>
              <a:lnSpc>
                <a:spcPts val="2842"/>
              </a:lnSpc>
            </a:pPr>
            <a:r>
              <a:rPr lang="en-US" sz="2030" dirty="0">
                <a:solidFill>
                  <a:srgbClr val="000000"/>
                </a:solidFill>
                <a:latin typeface="Arialle Bold"/>
              </a:rPr>
              <a:t>ARMB </a:t>
            </a:r>
            <a:r>
              <a:rPr lang="en-US" sz="2030" dirty="0" err="1">
                <a:solidFill>
                  <a:srgbClr val="000000"/>
                </a:solidFill>
                <a:latin typeface="Arialle Bold"/>
              </a:rPr>
              <a:t>qiymətli</a:t>
            </a:r>
            <a:r>
              <a:rPr lang="en-US" sz="2030" dirty="0">
                <a:solidFill>
                  <a:srgbClr val="000000"/>
                </a:solidFill>
                <a:latin typeface="Arialle Bold"/>
              </a:rPr>
              <a:t> </a:t>
            </a:r>
            <a:r>
              <a:rPr lang="en-US" sz="2030" dirty="0" err="1">
                <a:solidFill>
                  <a:srgbClr val="000000"/>
                </a:solidFill>
                <a:latin typeface="Arialle Bold"/>
              </a:rPr>
              <a:t>kağızları</a:t>
            </a:r>
            <a:endParaRPr lang="en-US" sz="2030" dirty="0">
              <a:solidFill>
                <a:srgbClr val="000000"/>
              </a:solidFill>
              <a:latin typeface="Arialle Bold"/>
            </a:endParaRPr>
          </a:p>
          <a:p>
            <a:pPr>
              <a:lnSpc>
                <a:spcPts val="2561"/>
              </a:lnSpc>
            </a:pPr>
            <a:r>
              <a:rPr lang="en-US" sz="1829" dirty="0" err="1">
                <a:solidFill>
                  <a:srgbClr val="000000"/>
                </a:solidFill>
                <a:latin typeface="Arialle"/>
              </a:rPr>
              <a:t>İlkin</a:t>
            </a:r>
            <a:r>
              <a:rPr lang="en-US" sz="1829" dirty="0">
                <a:solidFill>
                  <a:srgbClr val="000000"/>
                </a:solidFill>
                <a:latin typeface="Arialle"/>
              </a:rPr>
              <a:t> bazar</a:t>
            </a:r>
            <a:r>
              <a:rPr lang="en-US" sz="1829" dirty="0">
                <a:solidFill>
                  <a:srgbClr val="000000"/>
                </a:solidFill>
                <a:latin typeface="Arialle Bold"/>
              </a:rPr>
              <a:t>  4,897,249,092 </a:t>
            </a:r>
          </a:p>
          <a:p>
            <a:pPr>
              <a:lnSpc>
                <a:spcPts val="2561"/>
              </a:lnSpc>
            </a:pPr>
            <a:r>
              <a:rPr lang="en-US" sz="1829" dirty="0" err="1">
                <a:solidFill>
                  <a:srgbClr val="000000"/>
                </a:solidFill>
                <a:latin typeface="Arialle"/>
              </a:rPr>
              <a:t>Təkrar</a:t>
            </a:r>
            <a:r>
              <a:rPr lang="en-US" sz="1829" dirty="0">
                <a:solidFill>
                  <a:srgbClr val="000000"/>
                </a:solidFill>
                <a:latin typeface="Arialle"/>
              </a:rPr>
              <a:t> bazar</a:t>
            </a:r>
            <a:r>
              <a:rPr lang="en-US" sz="1829" dirty="0">
                <a:solidFill>
                  <a:srgbClr val="000000"/>
                </a:solidFill>
                <a:latin typeface="Arialle Bold"/>
              </a:rPr>
              <a:t>351,717,075 </a:t>
            </a:r>
          </a:p>
          <a:p>
            <a:pPr>
              <a:lnSpc>
                <a:spcPts val="2561"/>
              </a:lnSpc>
            </a:pPr>
            <a:endParaRPr lang="en-US" sz="1829" dirty="0">
              <a:solidFill>
                <a:srgbClr val="000000"/>
              </a:solidFill>
              <a:latin typeface="Arialle Bold"/>
            </a:endParaRPr>
          </a:p>
          <a:p>
            <a:pPr>
              <a:lnSpc>
                <a:spcPts val="2520"/>
              </a:lnSpc>
            </a:pPr>
            <a:endParaRPr lang="en-US" sz="1829" dirty="0">
              <a:solidFill>
                <a:srgbClr val="000000"/>
              </a:solidFill>
              <a:latin typeface="Arialle Bold"/>
            </a:endParaRPr>
          </a:p>
          <a:p>
            <a:pPr algn="ctr">
              <a:lnSpc>
                <a:spcPts val="2520"/>
              </a:lnSpc>
            </a:pPr>
            <a:r>
              <a:rPr lang="en-US" sz="1800" dirty="0">
                <a:solidFill>
                  <a:srgbClr val="000000"/>
                </a:solidFill>
                <a:latin typeface="Arialle"/>
              </a:rPr>
              <a:t> </a:t>
            </a: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p:txBody>
      </p:sp>
      <p:sp>
        <p:nvSpPr>
          <p:cNvPr id="28" name="TextBox 28"/>
          <p:cNvSpPr txBox="1"/>
          <p:nvPr/>
        </p:nvSpPr>
        <p:spPr>
          <a:xfrm>
            <a:off x="6327792" y="6897668"/>
            <a:ext cx="5411236" cy="2934778"/>
          </a:xfrm>
          <a:prstGeom prst="rect">
            <a:avLst/>
          </a:prstGeom>
        </p:spPr>
        <p:txBody>
          <a:bodyPr lIns="0" tIns="0" rIns="0" bIns="0" rtlCol="0" anchor="t">
            <a:spAutoFit/>
          </a:bodyPr>
          <a:lstStyle/>
          <a:p>
            <a:pPr>
              <a:lnSpc>
                <a:spcPts val="2842"/>
              </a:lnSpc>
            </a:pPr>
            <a:r>
              <a:rPr lang="en-US" sz="2030" dirty="0" err="1">
                <a:solidFill>
                  <a:srgbClr val="000000"/>
                </a:solidFill>
                <a:latin typeface="Arialle Bold"/>
              </a:rPr>
              <a:t>Səhm</a:t>
            </a:r>
            <a:endParaRPr lang="en-US" sz="2030" dirty="0">
              <a:solidFill>
                <a:srgbClr val="000000"/>
              </a:solidFill>
              <a:latin typeface="Arialle Bold"/>
            </a:endParaRPr>
          </a:p>
          <a:p>
            <a:pPr>
              <a:lnSpc>
                <a:spcPts val="2561"/>
              </a:lnSpc>
            </a:pPr>
            <a:r>
              <a:rPr lang="en-US" sz="1829" dirty="0" err="1">
                <a:solidFill>
                  <a:srgbClr val="000000"/>
                </a:solidFill>
                <a:latin typeface="Arialle"/>
              </a:rPr>
              <a:t>İlkin</a:t>
            </a:r>
            <a:r>
              <a:rPr lang="en-US" sz="1829" dirty="0">
                <a:solidFill>
                  <a:srgbClr val="000000"/>
                </a:solidFill>
                <a:latin typeface="Arialle"/>
              </a:rPr>
              <a:t> bazar</a:t>
            </a:r>
            <a:r>
              <a:rPr lang="en-US" sz="1829" dirty="0">
                <a:solidFill>
                  <a:srgbClr val="000000"/>
                </a:solidFill>
                <a:latin typeface="Arialle Bold"/>
              </a:rPr>
              <a:t>  49,636,160  </a:t>
            </a:r>
          </a:p>
          <a:p>
            <a:pPr>
              <a:lnSpc>
                <a:spcPts val="2561"/>
              </a:lnSpc>
            </a:pPr>
            <a:r>
              <a:rPr lang="en-US" sz="1829" dirty="0" err="1">
                <a:solidFill>
                  <a:srgbClr val="000000"/>
                </a:solidFill>
                <a:latin typeface="Arialle"/>
              </a:rPr>
              <a:t>Təkrar</a:t>
            </a:r>
            <a:r>
              <a:rPr lang="en-US" sz="1829" dirty="0">
                <a:solidFill>
                  <a:srgbClr val="000000"/>
                </a:solidFill>
                <a:latin typeface="Arialle"/>
              </a:rPr>
              <a:t> bazar </a:t>
            </a:r>
            <a:r>
              <a:rPr lang="en-US" sz="1829" dirty="0">
                <a:solidFill>
                  <a:srgbClr val="000000"/>
                </a:solidFill>
                <a:latin typeface="Arialle Bold"/>
              </a:rPr>
              <a:t> 14,563,840 </a:t>
            </a:r>
          </a:p>
          <a:p>
            <a:pPr>
              <a:lnSpc>
                <a:spcPts val="2561"/>
              </a:lnSpc>
            </a:pPr>
            <a:endParaRPr lang="en-US" sz="1829" dirty="0">
              <a:solidFill>
                <a:srgbClr val="000000"/>
              </a:solidFill>
              <a:latin typeface="Arialle Bold"/>
            </a:endParaRPr>
          </a:p>
          <a:p>
            <a:pPr>
              <a:lnSpc>
                <a:spcPts val="2520"/>
              </a:lnSpc>
            </a:pPr>
            <a:endParaRPr lang="en-US" sz="1829" dirty="0">
              <a:solidFill>
                <a:srgbClr val="000000"/>
              </a:solidFill>
              <a:latin typeface="Arialle Bold"/>
            </a:endParaRPr>
          </a:p>
          <a:p>
            <a:pPr algn="ctr">
              <a:lnSpc>
                <a:spcPts val="2520"/>
              </a:lnSpc>
            </a:pPr>
            <a:r>
              <a:rPr lang="en-US" sz="1800" dirty="0">
                <a:solidFill>
                  <a:srgbClr val="000000"/>
                </a:solidFill>
                <a:latin typeface="Arialle"/>
              </a:rPr>
              <a:t> </a:t>
            </a: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p:txBody>
      </p:sp>
      <p:sp>
        <p:nvSpPr>
          <p:cNvPr id="29" name="TextBox 29"/>
          <p:cNvSpPr txBox="1"/>
          <p:nvPr/>
        </p:nvSpPr>
        <p:spPr>
          <a:xfrm>
            <a:off x="6327792" y="8124973"/>
            <a:ext cx="5411236" cy="2921954"/>
          </a:xfrm>
          <a:prstGeom prst="rect">
            <a:avLst/>
          </a:prstGeom>
        </p:spPr>
        <p:txBody>
          <a:bodyPr lIns="0" tIns="0" rIns="0" bIns="0" rtlCol="0" anchor="t">
            <a:spAutoFit/>
          </a:bodyPr>
          <a:lstStyle/>
          <a:p>
            <a:pPr>
              <a:lnSpc>
                <a:spcPts val="2842"/>
              </a:lnSpc>
            </a:pPr>
            <a:r>
              <a:rPr lang="en-US" sz="2030" dirty="0" err="1">
                <a:solidFill>
                  <a:srgbClr val="000000"/>
                </a:solidFill>
                <a:latin typeface="Arialle Bold"/>
              </a:rPr>
              <a:t>İstiqraz</a:t>
            </a:r>
            <a:endParaRPr lang="en-US" sz="2030" dirty="0">
              <a:solidFill>
                <a:srgbClr val="000000"/>
              </a:solidFill>
              <a:latin typeface="Arialle Bold"/>
            </a:endParaRPr>
          </a:p>
          <a:p>
            <a:pPr>
              <a:lnSpc>
                <a:spcPts val="2561"/>
              </a:lnSpc>
            </a:pPr>
            <a:r>
              <a:rPr lang="en-US" sz="1829" dirty="0" err="1">
                <a:solidFill>
                  <a:srgbClr val="000000"/>
                </a:solidFill>
                <a:latin typeface="Arialle"/>
              </a:rPr>
              <a:t>İlkin</a:t>
            </a:r>
            <a:r>
              <a:rPr lang="en-US" sz="1829" dirty="0">
                <a:solidFill>
                  <a:srgbClr val="000000"/>
                </a:solidFill>
                <a:latin typeface="Arialle"/>
              </a:rPr>
              <a:t> bazar</a:t>
            </a:r>
            <a:r>
              <a:rPr lang="en-US" sz="1829" dirty="0">
                <a:solidFill>
                  <a:srgbClr val="000000"/>
                </a:solidFill>
                <a:latin typeface="Arialle Bold"/>
              </a:rPr>
              <a:t>   716,132,594 </a:t>
            </a:r>
          </a:p>
          <a:p>
            <a:pPr>
              <a:lnSpc>
                <a:spcPts val="2561"/>
              </a:lnSpc>
            </a:pPr>
            <a:r>
              <a:rPr lang="en-US" sz="1829" dirty="0" err="1">
                <a:solidFill>
                  <a:srgbClr val="000000"/>
                </a:solidFill>
                <a:latin typeface="Arialle"/>
              </a:rPr>
              <a:t>Təkrar</a:t>
            </a:r>
            <a:r>
              <a:rPr lang="en-US" sz="1829" dirty="0">
                <a:solidFill>
                  <a:srgbClr val="000000"/>
                </a:solidFill>
                <a:latin typeface="Arialle"/>
              </a:rPr>
              <a:t> bazar </a:t>
            </a:r>
            <a:r>
              <a:rPr lang="en-US" sz="1829" dirty="0">
                <a:solidFill>
                  <a:srgbClr val="000000"/>
                </a:solidFill>
                <a:latin typeface="Arialle Bold"/>
              </a:rPr>
              <a:t> 794,358,815 </a:t>
            </a:r>
          </a:p>
          <a:p>
            <a:pPr>
              <a:lnSpc>
                <a:spcPts val="2520"/>
              </a:lnSpc>
            </a:pPr>
            <a:endParaRPr lang="en-US" sz="1829" dirty="0">
              <a:solidFill>
                <a:srgbClr val="000000"/>
              </a:solidFill>
              <a:latin typeface="Arialle Bold"/>
            </a:endParaRPr>
          </a:p>
          <a:p>
            <a:pPr>
              <a:lnSpc>
                <a:spcPts val="2520"/>
              </a:lnSpc>
            </a:pPr>
            <a:endParaRPr lang="en-US" sz="1829" dirty="0">
              <a:solidFill>
                <a:srgbClr val="000000"/>
              </a:solidFill>
              <a:latin typeface="Arialle Bold"/>
            </a:endParaRPr>
          </a:p>
          <a:p>
            <a:pPr algn="ctr">
              <a:lnSpc>
                <a:spcPts val="2520"/>
              </a:lnSpc>
            </a:pPr>
            <a:r>
              <a:rPr lang="en-US" sz="1800" dirty="0">
                <a:solidFill>
                  <a:srgbClr val="000000"/>
                </a:solidFill>
                <a:latin typeface="Arialle"/>
              </a:rPr>
              <a:t> </a:t>
            </a: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p:txBody>
      </p:sp>
      <p:sp>
        <p:nvSpPr>
          <p:cNvPr id="30" name="TextBox 30"/>
          <p:cNvSpPr txBox="1"/>
          <p:nvPr/>
        </p:nvSpPr>
        <p:spPr>
          <a:xfrm>
            <a:off x="12148018" y="7025908"/>
            <a:ext cx="5411236" cy="3268202"/>
          </a:xfrm>
          <a:prstGeom prst="rect">
            <a:avLst/>
          </a:prstGeom>
        </p:spPr>
        <p:txBody>
          <a:bodyPr lIns="0" tIns="0" rIns="0" bIns="0" rtlCol="0" anchor="t">
            <a:spAutoFit/>
          </a:bodyPr>
          <a:lstStyle/>
          <a:p>
            <a:pPr>
              <a:lnSpc>
                <a:spcPts val="2842"/>
              </a:lnSpc>
            </a:pPr>
            <a:r>
              <a:rPr lang="en-US" sz="2030" dirty="0">
                <a:solidFill>
                  <a:srgbClr val="000000"/>
                </a:solidFill>
                <a:latin typeface="Arialle Bold"/>
              </a:rPr>
              <a:t> </a:t>
            </a:r>
            <a:r>
              <a:rPr lang="en-US" sz="2030" dirty="0" err="1">
                <a:solidFill>
                  <a:srgbClr val="000000"/>
                </a:solidFill>
                <a:latin typeface="Arialle Bold"/>
              </a:rPr>
              <a:t>Dövlət</a:t>
            </a:r>
            <a:r>
              <a:rPr lang="en-US" sz="2030" dirty="0">
                <a:solidFill>
                  <a:srgbClr val="000000"/>
                </a:solidFill>
                <a:latin typeface="Arialle Bold"/>
              </a:rPr>
              <a:t> </a:t>
            </a:r>
            <a:r>
              <a:rPr lang="en-US" sz="2030" dirty="0" err="1">
                <a:solidFill>
                  <a:srgbClr val="000000"/>
                </a:solidFill>
                <a:latin typeface="Arialle Bold"/>
              </a:rPr>
              <a:t>istiqrazları</a:t>
            </a:r>
            <a:endParaRPr lang="en-US" sz="2030" dirty="0">
              <a:solidFill>
                <a:srgbClr val="000000"/>
              </a:solidFill>
              <a:latin typeface="Arialle Bold"/>
            </a:endParaRPr>
          </a:p>
          <a:p>
            <a:pPr>
              <a:lnSpc>
                <a:spcPts val="2561"/>
              </a:lnSpc>
            </a:pPr>
            <a:r>
              <a:rPr lang="en-US" sz="1829" dirty="0">
                <a:solidFill>
                  <a:srgbClr val="000000"/>
                </a:solidFill>
                <a:latin typeface="Arialle Bold"/>
              </a:rPr>
              <a:t> 3,541,143,761 </a:t>
            </a:r>
          </a:p>
          <a:p>
            <a:pPr>
              <a:lnSpc>
                <a:spcPts val="2520"/>
              </a:lnSpc>
            </a:pPr>
            <a:endParaRPr lang="en-US" sz="1829" dirty="0">
              <a:solidFill>
                <a:srgbClr val="000000"/>
              </a:solidFill>
              <a:latin typeface="Arialle Bold"/>
            </a:endParaRPr>
          </a:p>
          <a:p>
            <a:pPr>
              <a:lnSpc>
                <a:spcPts val="2799"/>
              </a:lnSpc>
            </a:pPr>
            <a:endParaRPr lang="en-US" sz="1829" dirty="0">
              <a:solidFill>
                <a:srgbClr val="000000"/>
              </a:solidFill>
              <a:latin typeface="Arialle Bold"/>
            </a:endParaRPr>
          </a:p>
          <a:p>
            <a:pPr>
              <a:lnSpc>
                <a:spcPts val="2520"/>
              </a:lnSpc>
            </a:pPr>
            <a:endParaRPr lang="en-US" sz="1829" dirty="0">
              <a:solidFill>
                <a:srgbClr val="000000"/>
              </a:solidFill>
              <a:latin typeface="Arialle Bold"/>
            </a:endParaRPr>
          </a:p>
          <a:p>
            <a:pPr>
              <a:lnSpc>
                <a:spcPts val="2520"/>
              </a:lnSpc>
            </a:pPr>
            <a:endParaRPr lang="en-US" sz="1829" dirty="0">
              <a:solidFill>
                <a:srgbClr val="000000"/>
              </a:solidFill>
              <a:latin typeface="Arialle Bold"/>
            </a:endParaRPr>
          </a:p>
          <a:p>
            <a:pPr algn="ctr">
              <a:lnSpc>
                <a:spcPts val="2520"/>
              </a:lnSpc>
            </a:pPr>
            <a:r>
              <a:rPr lang="en-US" sz="1800" dirty="0">
                <a:solidFill>
                  <a:srgbClr val="000000"/>
                </a:solidFill>
                <a:latin typeface="Arialle"/>
              </a:rPr>
              <a:t> </a:t>
            </a: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p:txBody>
      </p:sp>
      <p:sp>
        <p:nvSpPr>
          <p:cNvPr id="31" name="TextBox 31"/>
          <p:cNvSpPr txBox="1"/>
          <p:nvPr/>
        </p:nvSpPr>
        <p:spPr>
          <a:xfrm>
            <a:off x="12209709" y="7817609"/>
            <a:ext cx="5411236" cy="2934778"/>
          </a:xfrm>
          <a:prstGeom prst="rect">
            <a:avLst/>
          </a:prstGeom>
        </p:spPr>
        <p:txBody>
          <a:bodyPr wrap="square" lIns="0" tIns="0" rIns="0" bIns="0" rtlCol="0" anchor="t">
            <a:spAutoFit/>
          </a:bodyPr>
          <a:lstStyle/>
          <a:p>
            <a:pPr>
              <a:lnSpc>
                <a:spcPts val="2842"/>
              </a:lnSpc>
            </a:pPr>
            <a:r>
              <a:rPr lang="en-US" sz="2030" dirty="0">
                <a:solidFill>
                  <a:srgbClr val="000000"/>
                </a:solidFill>
                <a:latin typeface="Arialle Bold"/>
              </a:rPr>
              <a:t>ARMB </a:t>
            </a:r>
            <a:r>
              <a:rPr lang="en-US" sz="2030" dirty="0" err="1">
                <a:solidFill>
                  <a:srgbClr val="000000"/>
                </a:solidFill>
                <a:latin typeface="Arialle Bold"/>
              </a:rPr>
              <a:t>qiymətli</a:t>
            </a:r>
            <a:r>
              <a:rPr lang="en-US" sz="2030" dirty="0">
                <a:solidFill>
                  <a:srgbClr val="000000"/>
                </a:solidFill>
                <a:latin typeface="Arialle Bold"/>
              </a:rPr>
              <a:t> </a:t>
            </a:r>
            <a:r>
              <a:rPr lang="en-US" sz="2030" dirty="0" err="1">
                <a:solidFill>
                  <a:srgbClr val="000000"/>
                </a:solidFill>
                <a:latin typeface="Arialle Bold"/>
              </a:rPr>
              <a:t>kağızları</a:t>
            </a:r>
            <a:endParaRPr lang="en-US" sz="2030" dirty="0">
              <a:solidFill>
                <a:srgbClr val="000000"/>
              </a:solidFill>
              <a:latin typeface="Arialle Bold"/>
            </a:endParaRPr>
          </a:p>
          <a:p>
            <a:pPr>
              <a:lnSpc>
                <a:spcPts val="2842"/>
              </a:lnSpc>
            </a:pPr>
            <a:r>
              <a:rPr lang="en-US" sz="1829" dirty="0">
                <a:solidFill>
                  <a:srgbClr val="000000"/>
                </a:solidFill>
                <a:latin typeface="Arialle Bold"/>
              </a:rPr>
              <a:t>1,417,814,409 </a:t>
            </a:r>
          </a:p>
          <a:p>
            <a:pPr>
              <a:lnSpc>
                <a:spcPts val="2520"/>
              </a:lnSpc>
            </a:pPr>
            <a:endParaRPr lang="en-US" sz="1829" dirty="0">
              <a:solidFill>
                <a:srgbClr val="000000"/>
              </a:solidFill>
              <a:latin typeface="Arialle Bold"/>
            </a:endParaRPr>
          </a:p>
          <a:p>
            <a:pPr>
              <a:lnSpc>
                <a:spcPts val="2520"/>
              </a:lnSpc>
            </a:pPr>
            <a:endParaRPr lang="en-US" sz="1829" dirty="0">
              <a:solidFill>
                <a:srgbClr val="000000"/>
              </a:solidFill>
              <a:latin typeface="Arialle Bold"/>
            </a:endParaRPr>
          </a:p>
          <a:p>
            <a:pPr>
              <a:lnSpc>
                <a:spcPts val="2520"/>
              </a:lnSpc>
            </a:pPr>
            <a:endParaRPr lang="en-US" sz="1829" dirty="0">
              <a:solidFill>
                <a:srgbClr val="000000"/>
              </a:solidFill>
              <a:latin typeface="Arialle Bold"/>
            </a:endParaRPr>
          </a:p>
          <a:p>
            <a:pPr algn="ctr">
              <a:lnSpc>
                <a:spcPts val="2520"/>
              </a:lnSpc>
            </a:pPr>
            <a:r>
              <a:rPr lang="en-US" sz="1800" dirty="0">
                <a:solidFill>
                  <a:srgbClr val="000000"/>
                </a:solidFill>
                <a:latin typeface="Arialle"/>
              </a:rPr>
              <a:t> </a:t>
            </a: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a:p>
            <a:pPr algn="ctr">
              <a:lnSpc>
                <a:spcPts val="2520"/>
              </a:lnSpc>
            </a:pPr>
            <a:endParaRPr lang="en-US" sz="1800" dirty="0">
              <a:solidFill>
                <a:srgbClr val="000000"/>
              </a:solidFill>
              <a:latin typeface="Arialle"/>
            </a:endParaRPr>
          </a:p>
        </p:txBody>
      </p:sp>
      <p:sp>
        <p:nvSpPr>
          <p:cNvPr id="32" name="TextBox 32"/>
          <p:cNvSpPr txBox="1"/>
          <p:nvPr/>
        </p:nvSpPr>
        <p:spPr>
          <a:xfrm>
            <a:off x="12145271" y="8486933"/>
            <a:ext cx="5283365" cy="1152367"/>
          </a:xfrm>
          <a:prstGeom prst="rect">
            <a:avLst/>
          </a:prstGeom>
        </p:spPr>
        <p:txBody>
          <a:bodyPr wrap="square" lIns="0" tIns="0" rIns="0" bIns="0" rtlCol="0" anchor="t">
            <a:spAutoFit/>
          </a:bodyPr>
          <a:lstStyle/>
          <a:p>
            <a:pPr>
              <a:lnSpc>
                <a:spcPct val="150000"/>
              </a:lnSpc>
            </a:pPr>
            <a:r>
              <a:rPr lang="en-US" sz="2030" dirty="0">
                <a:solidFill>
                  <a:srgbClr val="000000"/>
                </a:solidFill>
                <a:latin typeface="Lato Bold"/>
              </a:rPr>
              <a:t> </a:t>
            </a:r>
            <a:r>
              <a:rPr lang="en-US" sz="2030" dirty="0" err="1">
                <a:solidFill>
                  <a:srgbClr val="000000"/>
                </a:solidFill>
                <a:latin typeface="Lato Bold"/>
              </a:rPr>
              <a:t>Korporativ</a:t>
            </a:r>
            <a:r>
              <a:rPr lang="en-US" sz="2030" dirty="0">
                <a:solidFill>
                  <a:srgbClr val="000000"/>
                </a:solidFill>
                <a:latin typeface="Lato Bold"/>
              </a:rPr>
              <a:t> </a:t>
            </a:r>
            <a:r>
              <a:rPr lang="en-US" sz="2030" dirty="0" err="1">
                <a:solidFill>
                  <a:srgbClr val="000000"/>
                </a:solidFill>
                <a:latin typeface="Lato Bold"/>
              </a:rPr>
              <a:t>Qiymətli</a:t>
            </a:r>
            <a:r>
              <a:rPr lang="en-US" sz="2030" dirty="0">
                <a:solidFill>
                  <a:srgbClr val="000000"/>
                </a:solidFill>
                <a:latin typeface="Lato Bold"/>
              </a:rPr>
              <a:t> </a:t>
            </a:r>
            <a:r>
              <a:rPr lang="en-US" sz="2030" dirty="0" err="1">
                <a:solidFill>
                  <a:srgbClr val="000000"/>
                </a:solidFill>
                <a:latin typeface="Lato Bold"/>
              </a:rPr>
              <a:t>Kağızları</a:t>
            </a:r>
            <a:endParaRPr lang="en-US" sz="2030" dirty="0">
              <a:solidFill>
                <a:srgbClr val="000000"/>
              </a:solidFill>
              <a:latin typeface="Lato Bold"/>
            </a:endParaRPr>
          </a:p>
          <a:p>
            <a:pPr>
              <a:lnSpc>
                <a:spcPct val="150000"/>
              </a:lnSpc>
            </a:pPr>
            <a:r>
              <a:rPr lang="en-US" sz="1829" dirty="0">
                <a:solidFill>
                  <a:srgbClr val="000000"/>
                </a:solidFill>
                <a:latin typeface="Lato Bold"/>
              </a:rPr>
              <a:t> 101,499,533  </a:t>
            </a:r>
          </a:p>
          <a:p>
            <a:pPr>
              <a:lnSpc>
                <a:spcPts val="2195"/>
              </a:lnSpc>
            </a:pPr>
            <a:endParaRPr lang="en-US" sz="1829" dirty="0">
              <a:solidFill>
                <a:srgbClr val="000000"/>
              </a:solidFill>
              <a:latin typeface="Lato Bold"/>
            </a:endParaRPr>
          </a:p>
        </p:txBody>
      </p:sp>
      <p:pic>
        <p:nvPicPr>
          <p:cNvPr id="33" name="Picture 3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76767" y="7465191"/>
            <a:ext cx="194781" cy="159720"/>
          </a:xfrm>
          <a:prstGeom prst="rect">
            <a:avLst/>
          </a:prstGeom>
        </p:spPr>
      </p:pic>
      <p:pic>
        <p:nvPicPr>
          <p:cNvPr id="34" name="Picture 3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92904" y="7798885"/>
            <a:ext cx="194781" cy="159720"/>
          </a:xfrm>
          <a:prstGeom prst="rect">
            <a:avLst/>
          </a:prstGeom>
        </p:spPr>
      </p:pic>
      <p:pic>
        <p:nvPicPr>
          <p:cNvPr id="35" name="Picture 3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76297" y="8553139"/>
            <a:ext cx="194781" cy="159720"/>
          </a:xfrm>
          <a:prstGeom prst="rect">
            <a:avLst/>
          </a:prstGeom>
        </p:spPr>
      </p:pic>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07190" y="7356235"/>
            <a:ext cx="194781" cy="159720"/>
          </a:xfrm>
          <a:prstGeom prst="rect">
            <a:avLst/>
          </a:prstGeom>
        </p:spPr>
      </p:pic>
      <p:pic>
        <p:nvPicPr>
          <p:cNvPr id="37" name="Picture 3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25419" y="7665144"/>
            <a:ext cx="194781" cy="159720"/>
          </a:xfrm>
          <a:prstGeom prst="rect">
            <a:avLst/>
          </a:prstGeom>
        </p:spPr>
      </p:pic>
      <p:pic>
        <p:nvPicPr>
          <p:cNvPr id="38" name="Picture 3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49219" y="8572500"/>
            <a:ext cx="194781" cy="159720"/>
          </a:xfrm>
          <a:prstGeom prst="rect">
            <a:avLst/>
          </a:prstGeom>
        </p:spPr>
      </p:pic>
      <p:pic>
        <p:nvPicPr>
          <p:cNvPr id="39" name="Picture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04577" y="8913413"/>
            <a:ext cx="194781" cy="159720"/>
          </a:xfrm>
          <a:prstGeom prst="rect">
            <a:avLst/>
          </a:prstGeom>
        </p:spPr>
      </p:pic>
      <p:pic>
        <p:nvPicPr>
          <p:cNvPr id="40" name="Picture 4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92200" y="7484185"/>
            <a:ext cx="194781" cy="159720"/>
          </a:xfrm>
          <a:prstGeom prst="rect">
            <a:avLst/>
          </a:prstGeom>
        </p:spPr>
      </p:pic>
      <p:pic>
        <p:nvPicPr>
          <p:cNvPr id="41" name="Picture 4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92200" y="8251554"/>
            <a:ext cx="194781" cy="159720"/>
          </a:xfrm>
          <a:prstGeom prst="rect">
            <a:avLst/>
          </a:prstGeom>
        </p:spPr>
      </p:pic>
      <p:pic>
        <p:nvPicPr>
          <p:cNvPr id="42" name="Picture 4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39800" y="9098580"/>
            <a:ext cx="194781" cy="159720"/>
          </a:xfrm>
          <a:prstGeom prst="rect">
            <a:avLst/>
          </a:prstGeom>
        </p:spPr>
      </p:pic>
      <p:pic>
        <p:nvPicPr>
          <p:cNvPr id="43" name="Picture 4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21678" y="8913413"/>
            <a:ext cx="194781" cy="159720"/>
          </a:xfrm>
          <a:prstGeom prst="rect">
            <a:avLst/>
          </a:prstGeom>
        </p:spPr>
      </p:pic>
      <p:grpSp>
        <p:nvGrpSpPr>
          <p:cNvPr id="44" name="Group 44"/>
          <p:cNvGrpSpPr/>
          <p:nvPr/>
        </p:nvGrpSpPr>
        <p:grpSpPr>
          <a:xfrm>
            <a:off x="-110728" y="40253"/>
            <a:ext cx="5506846" cy="4595584"/>
            <a:chOff x="-251683" y="-38100"/>
            <a:chExt cx="7342462" cy="6127445"/>
          </a:xfrm>
        </p:grpSpPr>
        <p:sp>
          <p:nvSpPr>
            <p:cNvPr id="45" name="TextBox 45"/>
            <p:cNvSpPr txBox="1"/>
            <p:nvPr/>
          </p:nvSpPr>
          <p:spPr>
            <a:xfrm>
              <a:off x="6353376" y="3427126"/>
              <a:ext cx="737403" cy="737553"/>
            </a:xfrm>
            <a:prstGeom prst="rect">
              <a:avLst/>
            </a:prstGeom>
          </p:spPr>
          <p:txBody>
            <a:bodyPr lIns="0" tIns="0" rIns="0" bIns="0" rtlCol="0" anchor="t">
              <a:spAutoFit/>
            </a:bodyPr>
            <a:lstStyle/>
            <a:p>
              <a:pPr algn="ctr">
                <a:lnSpc>
                  <a:spcPts val="2165"/>
                </a:lnSpc>
              </a:pPr>
              <a:r>
                <a:rPr lang="en-US" sz="1546" dirty="0">
                  <a:solidFill>
                    <a:srgbClr val="000000"/>
                  </a:solidFill>
                  <a:latin typeface="HK Grotesk Bold"/>
                </a:rPr>
                <a:t>D.Q.K</a:t>
              </a:r>
            </a:p>
            <a:p>
              <a:pPr algn="ctr">
                <a:lnSpc>
                  <a:spcPts val="2165"/>
                </a:lnSpc>
              </a:pPr>
              <a:r>
                <a:rPr lang="en-US" sz="1546" dirty="0">
                  <a:solidFill>
                    <a:srgbClr val="000000"/>
                  </a:solidFill>
                  <a:latin typeface="HK Grotesk Bold"/>
                </a:rPr>
                <a:t>55.6%</a:t>
              </a:r>
            </a:p>
          </p:txBody>
        </p:sp>
        <p:sp>
          <p:nvSpPr>
            <p:cNvPr id="46" name="TextBox 46"/>
            <p:cNvSpPr txBox="1"/>
            <p:nvPr/>
          </p:nvSpPr>
          <p:spPr>
            <a:xfrm>
              <a:off x="-251683" y="3522448"/>
              <a:ext cx="1115155" cy="737553"/>
            </a:xfrm>
            <a:prstGeom prst="rect">
              <a:avLst/>
            </a:prstGeom>
          </p:spPr>
          <p:txBody>
            <a:bodyPr wrap="square" lIns="0" tIns="0" rIns="0" bIns="0" rtlCol="0" anchor="t">
              <a:spAutoFit/>
            </a:bodyPr>
            <a:lstStyle/>
            <a:p>
              <a:pPr algn="ctr">
                <a:lnSpc>
                  <a:spcPts val="2165"/>
                </a:lnSpc>
              </a:pPr>
              <a:r>
                <a:rPr lang="en-US" sz="1546" dirty="0">
                  <a:solidFill>
                    <a:srgbClr val="000000"/>
                  </a:solidFill>
                  <a:latin typeface="HK Grotesk Bold"/>
                </a:rPr>
                <a:t>REPO</a:t>
              </a:r>
            </a:p>
            <a:p>
              <a:pPr algn="ctr">
                <a:lnSpc>
                  <a:spcPts val="2165"/>
                </a:lnSpc>
              </a:pPr>
              <a:r>
                <a:rPr lang="en-US" sz="1546" dirty="0">
                  <a:solidFill>
                    <a:srgbClr val="000000"/>
                  </a:solidFill>
                  <a:latin typeface="HK Grotesk Bold"/>
                </a:rPr>
                <a:t>33.9%</a:t>
              </a:r>
            </a:p>
          </p:txBody>
        </p:sp>
        <p:sp>
          <p:nvSpPr>
            <p:cNvPr id="47" name="TextBox 47"/>
            <p:cNvSpPr txBox="1"/>
            <p:nvPr/>
          </p:nvSpPr>
          <p:spPr>
            <a:xfrm>
              <a:off x="2342824" y="-38100"/>
              <a:ext cx="747935" cy="737553"/>
            </a:xfrm>
            <a:prstGeom prst="rect">
              <a:avLst/>
            </a:prstGeom>
          </p:spPr>
          <p:txBody>
            <a:bodyPr lIns="0" tIns="0" rIns="0" bIns="0" rtlCol="0" anchor="t">
              <a:spAutoFit/>
            </a:bodyPr>
            <a:lstStyle/>
            <a:p>
              <a:pPr algn="ctr">
                <a:lnSpc>
                  <a:spcPts val="2165"/>
                </a:lnSpc>
              </a:pPr>
              <a:r>
                <a:rPr lang="en-US" sz="1546" dirty="0">
                  <a:solidFill>
                    <a:srgbClr val="000000"/>
                  </a:solidFill>
                  <a:latin typeface="HK Grotesk Bold"/>
                </a:rPr>
                <a:t>K.Q.K</a:t>
              </a:r>
            </a:p>
            <a:p>
              <a:pPr algn="ctr">
                <a:lnSpc>
                  <a:spcPts val="2165"/>
                </a:lnSpc>
              </a:pPr>
              <a:r>
                <a:rPr lang="en-US" sz="1546" dirty="0">
                  <a:solidFill>
                    <a:srgbClr val="000000"/>
                  </a:solidFill>
                  <a:latin typeface="HK Grotesk Bold"/>
                </a:rPr>
                <a:t>10.5%</a:t>
              </a:r>
            </a:p>
          </p:txBody>
        </p:sp>
        <p:grpSp>
          <p:nvGrpSpPr>
            <p:cNvPr id="48" name="Group 48"/>
            <p:cNvGrpSpPr>
              <a:grpSpLocks noChangeAspect="1"/>
            </p:cNvGrpSpPr>
            <p:nvPr/>
          </p:nvGrpSpPr>
          <p:grpSpPr>
            <a:xfrm>
              <a:off x="884368" y="780446"/>
              <a:ext cx="5308899" cy="5308899"/>
              <a:chOff x="0" y="0"/>
              <a:chExt cx="2540000" cy="2540000"/>
            </a:xfrm>
          </p:grpSpPr>
          <p:sp>
            <p:nvSpPr>
              <p:cNvPr id="49" name="Freeform 49"/>
              <p:cNvSpPr/>
              <p:nvPr/>
            </p:nvSpPr>
            <p:spPr>
              <a:xfrm>
                <a:off x="918803" y="0"/>
                <a:ext cx="1712493" cy="2627741"/>
              </a:xfrm>
              <a:custGeom>
                <a:avLst/>
                <a:gdLst/>
                <a:ahLst/>
                <a:cxnLst/>
                <a:rect l="l" t="t" r="r" b="b"/>
                <a:pathLst>
                  <a:path w="1712493" h="2627741">
                    <a:moveTo>
                      <a:pt x="351197" y="0"/>
                    </a:moveTo>
                    <a:cubicBezTo>
                      <a:pt x="847575" y="0"/>
                      <a:pt x="1298458" y="289190"/>
                      <a:pt x="1505476" y="740339"/>
                    </a:cubicBezTo>
                    <a:cubicBezTo>
                      <a:pt x="1712493" y="1191487"/>
                      <a:pt x="1637697" y="1721895"/>
                      <a:pt x="1313995" y="2098203"/>
                    </a:cubicBezTo>
                    <a:cubicBezTo>
                      <a:pt x="990293" y="2474511"/>
                      <a:pt x="477021" y="2627741"/>
                      <a:pt x="0" y="2490476"/>
                    </a:cubicBezTo>
                    <a:lnTo>
                      <a:pt x="175599" y="1880238"/>
                    </a:lnTo>
                    <a:cubicBezTo>
                      <a:pt x="414109" y="1948870"/>
                      <a:pt x="670745" y="1872256"/>
                      <a:pt x="832596" y="1684101"/>
                    </a:cubicBezTo>
                    <a:cubicBezTo>
                      <a:pt x="994447" y="1495947"/>
                      <a:pt x="1031845" y="1230743"/>
                      <a:pt x="928336" y="1005169"/>
                    </a:cubicBezTo>
                    <a:cubicBezTo>
                      <a:pt x="824828" y="779595"/>
                      <a:pt x="599386" y="635000"/>
                      <a:pt x="351197" y="635000"/>
                    </a:cubicBezTo>
                    <a:close/>
                  </a:path>
                </a:pathLst>
              </a:custGeom>
              <a:solidFill>
                <a:srgbClr val="DB0031"/>
              </a:solidFill>
            </p:spPr>
          </p:sp>
          <p:sp>
            <p:nvSpPr>
              <p:cNvPr id="50" name="Freeform 50"/>
              <p:cNvSpPr/>
              <p:nvPr/>
            </p:nvSpPr>
            <p:spPr>
              <a:xfrm>
                <a:off x="-54505" y="137049"/>
                <a:ext cx="1179625" cy="2369454"/>
              </a:xfrm>
              <a:custGeom>
                <a:avLst/>
                <a:gdLst/>
                <a:ahLst/>
                <a:cxnLst/>
                <a:rect l="l" t="t" r="r" b="b"/>
                <a:pathLst>
                  <a:path w="1179625" h="2369454">
                    <a:moveTo>
                      <a:pt x="1034745" y="2369454"/>
                    </a:moveTo>
                    <a:cubicBezTo>
                      <a:pt x="515126" y="2247687"/>
                      <a:pt x="127074" y="1814045"/>
                      <a:pt x="63537" y="1284145"/>
                    </a:cubicBezTo>
                    <a:cubicBezTo>
                      <a:pt x="0" y="754245"/>
                      <a:pt x="274537" y="241156"/>
                      <a:pt x="750640" y="0"/>
                    </a:cubicBezTo>
                    <a:lnTo>
                      <a:pt x="1037573" y="566475"/>
                    </a:lnTo>
                    <a:cubicBezTo>
                      <a:pt x="799521" y="687054"/>
                      <a:pt x="662253" y="943598"/>
                      <a:pt x="694021" y="1208548"/>
                    </a:cubicBezTo>
                    <a:cubicBezTo>
                      <a:pt x="725789" y="1473498"/>
                      <a:pt x="919816" y="1690319"/>
                      <a:pt x="1179625" y="1751202"/>
                    </a:cubicBezTo>
                    <a:close/>
                  </a:path>
                </a:pathLst>
              </a:custGeom>
              <a:solidFill>
                <a:srgbClr val="F25077"/>
              </a:solidFill>
            </p:spPr>
          </p:sp>
          <p:sp>
            <p:nvSpPr>
              <p:cNvPr id="51" name="Freeform 51"/>
              <p:cNvSpPr/>
              <p:nvPr/>
            </p:nvSpPr>
            <p:spPr>
              <a:xfrm>
                <a:off x="640228" y="0"/>
                <a:ext cx="629708" cy="718573"/>
              </a:xfrm>
              <a:custGeom>
                <a:avLst/>
                <a:gdLst/>
                <a:ahLst/>
                <a:cxnLst/>
                <a:rect l="l" t="t" r="r" b="b"/>
                <a:pathLst>
                  <a:path w="629708" h="718573">
                    <a:moveTo>
                      <a:pt x="0" y="167146"/>
                    </a:moveTo>
                    <a:cubicBezTo>
                      <a:pt x="191779" y="57633"/>
                      <a:pt x="408801" y="22"/>
                      <a:pt x="629645" y="0"/>
                    </a:cubicBezTo>
                    <a:lnTo>
                      <a:pt x="629709" y="635000"/>
                    </a:lnTo>
                    <a:cubicBezTo>
                      <a:pt x="519286" y="635011"/>
                      <a:pt x="410776" y="663816"/>
                      <a:pt x="314886" y="718573"/>
                    </a:cubicBezTo>
                    <a:close/>
                  </a:path>
                </a:pathLst>
              </a:custGeom>
              <a:solidFill>
                <a:srgbClr val="FB86B4"/>
              </a:solidFill>
            </p:spPr>
          </p:sp>
          <p:sp>
            <p:nvSpPr>
              <p:cNvPr id="52" name="Freeform 52"/>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FCB8E2"/>
              </a:solidFill>
            </p:spPr>
          </p:sp>
        </p:grpSp>
      </p:grpSp>
      <p:pic>
        <p:nvPicPr>
          <p:cNvPr id="53" name="Picture 5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36589" y="2211099"/>
            <a:ext cx="532728" cy="530791"/>
          </a:xfrm>
          <a:prstGeom prst="rect">
            <a:avLst/>
          </a:prstGeom>
        </p:spPr>
      </p:pic>
      <p:sp>
        <p:nvSpPr>
          <p:cNvPr id="54" name="TextBox 54"/>
          <p:cNvSpPr txBox="1"/>
          <p:nvPr/>
        </p:nvSpPr>
        <p:spPr>
          <a:xfrm>
            <a:off x="10769746" y="2286409"/>
            <a:ext cx="6144882" cy="514351"/>
          </a:xfrm>
          <a:prstGeom prst="rect">
            <a:avLst/>
          </a:prstGeom>
        </p:spPr>
        <p:txBody>
          <a:bodyPr lIns="0" tIns="0" rIns="0" bIns="0" rtlCol="0" anchor="t">
            <a:spAutoFit/>
          </a:bodyPr>
          <a:lstStyle/>
          <a:p>
            <a:pPr algn="ctr">
              <a:lnSpc>
                <a:spcPts val="4199"/>
              </a:lnSpc>
            </a:pPr>
            <a:r>
              <a:rPr lang="en-US" sz="2999" dirty="0">
                <a:solidFill>
                  <a:srgbClr val="000000"/>
                </a:solidFill>
                <a:latin typeface="Arialle"/>
              </a:rPr>
              <a:t>         </a:t>
            </a:r>
            <a:r>
              <a:rPr lang="en-US" sz="3200" b="1" i="0" u="none" strike="noStrike" dirty="0">
                <a:effectLst/>
                <a:latin typeface="Times New Roman" panose="02020603050405020304" pitchFamily="18" charset="0"/>
              </a:rPr>
              <a:t> 14,947,984,521 </a:t>
            </a:r>
            <a:r>
              <a:rPr lang="en-US" sz="2999" dirty="0">
                <a:solidFill>
                  <a:srgbClr val="000000"/>
                </a:solidFill>
                <a:latin typeface="Arialle"/>
              </a:rPr>
              <a:t> manat</a:t>
            </a:r>
          </a:p>
        </p:txBody>
      </p:sp>
      <p:sp>
        <p:nvSpPr>
          <p:cNvPr id="55" name="TextBox 55"/>
          <p:cNvSpPr txBox="1"/>
          <p:nvPr/>
        </p:nvSpPr>
        <p:spPr>
          <a:xfrm>
            <a:off x="8839200" y="2972209"/>
            <a:ext cx="2329011" cy="514351"/>
          </a:xfrm>
          <a:prstGeom prst="rect">
            <a:avLst/>
          </a:prstGeom>
        </p:spPr>
        <p:txBody>
          <a:bodyPr lIns="0" tIns="0" rIns="0" bIns="0" rtlCol="0" anchor="t">
            <a:spAutoFit/>
          </a:bodyPr>
          <a:lstStyle/>
          <a:p>
            <a:pPr algn="ctr">
              <a:lnSpc>
                <a:spcPts val="4199"/>
              </a:lnSpc>
            </a:pPr>
            <a:r>
              <a:rPr lang="en-US" sz="2999" dirty="0" err="1">
                <a:solidFill>
                  <a:srgbClr val="000000"/>
                </a:solidFill>
                <a:latin typeface="Arialle"/>
              </a:rPr>
              <a:t>Kapitalizasiya</a:t>
            </a:r>
            <a:endParaRPr lang="en-US" sz="2999" dirty="0">
              <a:solidFill>
                <a:srgbClr val="000000"/>
              </a:solidFill>
              <a:latin typeface="Arialle"/>
            </a:endParaRPr>
          </a:p>
        </p:txBody>
      </p:sp>
      <p:pic>
        <p:nvPicPr>
          <p:cNvPr id="56" name="Picture 5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42853" y="3113365"/>
            <a:ext cx="720200" cy="373195"/>
          </a:xfrm>
          <a:prstGeom prst="rect">
            <a:avLst/>
          </a:prstGeom>
        </p:spPr>
      </p:pic>
      <p:sp>
        <p:nvSpPr>
          <p:cNvPr id="57" name="TextBox 57"/>
          <p:cNvSpPr txBox="1"/>
          <p:nvPr/>
        </p:nvSpPr>
        <p:spPr>
          <a:xfrm>
            <a:off x="8783250" y="2284690"/>
            <a:ext cx="3471118" cy="514351"/>
          </a:xfrm>
          <a:prstGeom prst="rect">
            <a:avLst/>
          </a:prstGeom>
        </p:spPr>
        <p:txBody>
          <a:bodyPr lIns="0" tIns="0" rIns="0" bIns="0" rtlCol="0" anchor="t">
            <a:spAutoFit/>
          </a:bodyPr>
          <a:lstStyle/>
          <a:p>
            <a:pPr algn="ctr">
              <a:lnSpc>
                <a:spcPts val="4199"/>
              </a:lnSpc>
            </a:pPr>
            <a:r>
              <a:rPr lang="en-US" sz="2999">
                <a:solidFill>
                  <a:srgbClr val="000000"/>
                </a:solidFill>
                <a:latin typeface="Arialle"/>
              </a:rPr>
              <a:t>Ümumi ticarət həcmi</a:t>
            </a:r>
          </a:p>
        </p:txBody>
      </p:sp>
      <p:sp>
        <p:nvSpPr>
          <p:cNvPr id="58" name="TextBox 58"/>
          <p:cNvSpPr txBox="1"/>
          <p:nvPr/>
        </p:nvSpPr>
        <p:spPr>
          <a:xfrm>
            <a:off x="10735296" y="2972209"/>
            <a:ext cx="5505748" cy="514351"/>
          </a:xfrm>
          <a:prstGeom prst="rect">
            <a:avLst/>
          </a:prstGeom>
        </p:spPr>
        <p:txBody>
          <a:bodyPr lIns="0" tIns="0" rIns="0" bIns="0" rtlCol="0" anchor="t">
            <a:spAutoFit/>
          </a:bodyPr>
          <a:lstStyle/>
          <a:p>
            <a:pPr algn="ctr">
              <a:lnSpc>
                <a:spcPts val="4199"/>
              </a:lnSpc>
            </a:pPr>
            <a:r>
              <a:rPr lang="en-US" sz="2999" dirty="0">
                <a:solidFill>
                  <a:srgbClr val="000000"/>
                </a:solidFill>
                <a:latin typeface="Arialle"/>
              </a:rPr>
              <a:t>                 </a:t>
            </a:r>
            <a:r>
              <a:rPr lang="en-US" sz="3200" b="0" i="0" u="none" strike="noStrike" dirty="0">
                <a:solidFill>
                  <a:srgbClr val="000000"/>
                </a:solidFill>
                <a:effectLst/>
                <a:latin typeface="Calibri" panose="020F0502020204030204" pitchFamily="34" charset="0"/>
              </a:rPr>
              <a:t> </a:t>
            </a:r>
            <a:r>
              <a:rPr lang="en-US" sz="3200" b="1" dirty="0">
                <a:latin typeface="Times New Roman" panose="02020603050405020304" pitchFamily="18" charset="0"/>
              </a:rPr>
              <a:t>4,193,278,402</a:t>
            </a:r>
            <a:r>
              <a:rPr lang="en-US" sz="3200" b="0" i="0" u="none" strike="noStrike" dirty="0">
                <a:solidFill>
                  <a:srgbClr val="000000"/>
                </a:solidFill>
                <a:effectLst/>
                <a:latin typeface="Calibri" panose="020F0502020204030204" pitchFamily="34" charset="0"/>
              </a:rPr>
              <a:t> </a:t>
            </a:r>
            <a:r>
              <a:rPr lang="en-US" sz="2999" dirty="0">
                <a:solidFill>
                  <a:srgbClr val="000000"/>
                </a:solidFill>
                <a:latin typeface="Arialle"/>
              </a:rPr>
              <a:t>manat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9" name="AutoShape 59"/>
          <p:cNvSpPr/>
          <p:nvPr/>
        </p:nvSpPr>
        <p:spPr>
          <a:xfrm>
            <a:off x="228699" y="9593462"/>
            <a:ext cx="17769620" cy="0"/>
          </a:xfrm>
          <a:prstGeom prst="line">
            <a:avLst/>
          </a:prstGeom>
          <a:ln w="19050" cap="flat">
            <a:solidFill>
              <a:srgbClr val="DB0031"/>
            </a:solidFill>
            <a:prstDash val="solid"/>
            <a:headEnd type="none" w="sm" len="sm"/>
            <a:tailEnd type="none" w="sm" len="sm"/>
          </a:ln>
        </p:spPr>
      </p:sp>
      <p:grpSp>
        <p:nvGrpSpPr>
          <p:cNvPr id="60" name="Group 60"/>
          <p:cNvGrpSpPr/>
          <p:nvPr/>
        </p:nvGrpSpPr>
        <p:grpSpPr>
          <a:xfrm>
            <a:off x="-31436" y="9807456"/>
            <a:ext cx="4599695" cy="479544"/>
            <a:chOff x="0" y="0"/>
            <a:chExt cx="3752725" cy="391243"/>
          </a:xfrm>
        </p:grpSpPr>
        <p:sp>
          <p:nvSpPr>
            <p:cNvPr id="61" name="Freeform 61"/>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grpSp>
        <p:nvGrpSpPr>
          <p:cNvPr id="62" name="Group 62"/>
          <p:cNvGrpSpPr/>
          <p:nvPr/>
        </p:nvGrpSpPr>
        <p:grpSpPr>
          <a:xfrm>
            <a:off x="-31436" y="9807456"/>
            <a:ext cx="4410488" cy="479544"/>
            <a:chOff x="0" y="0"/>
            <a:chExt cx="3752725" cy="391243"/>
          </a:xfrm>
        </p:grpSpPr>
        <p:sp>
          <p:nvSpPr>
            <p:cNvPr id="63" name="Freeform 63"/>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pic>
        <p:nvPicPr>
          <p:cNvPr id="64" name="Picture 64"/>
          <p:cNvPicPr>
            <a:picLocks noChangeAspect="1"/>
          </p:cNvPicPr>
          <p:nvPr/>
        </p:nvPicPr>
        <p:blipFill>
          <a:blip r:embed="rId2"/>
          <a:srcRect t="6010" b="12712"/>
          <a:stretch>
            <a:fillRect/>
          </a:stretch>
        </p:blipFill>
        <p:spPr>
          <a:xfrm>
            <a:off x="8078164" y="9228299"/>
            <a:ext cx="3298259" cy="1469376"/>
          </a:xfrm>
          <a:prstGeom prst="rect">
            <a:avLst/>
          </a:prstGeom>
        </p:spPr>
      </p:pic>
      <p:grpSp>
        <p:nvGrpSpPr>
          <p:cNvPr id="78" name="Group 78"/>
          <p:cNvGrpSpPr/>
          <p:nvPr/>
        </p:nvGrpSpPr>
        <p:grpSpPr>
          <a:xfrm>
            <a:off x="13875165" y="0"/>
            <a:ext cx="4412836" cy="407166"/>
            <a:chOff x="0" y="0"/>
            <a:chExt cx="3752725" cy="332192"/>
          </a:xfrm>
        </p:grpSpPr>
        <p:sp>
          <p:nvSpPr>
            <p:cNvPr id="79" name="Freeform 79"/>
            <p:cNvSpPr/>
            <p:nvPr/>
          </p:nvSpPr>
          <p:spPr>
            <a:xfrm>
              <a:off x="0" y="0"/>
              <a:ext cx="3752726" cy="332192"/>
            </a:xfrm>
            <a:custGeom>
              <a:avLst/>
              <a:gdLst/>
              <a:ahLst/>
              <a:cxnLst/>
              <a:rect l="l" t="t" r="r" b="b"/>
              <a:pathLst>
                <a:path w="3752726" h="332192">
                  <a:moveTo>
                    <a:pt x="0" y="0"/>
                  </a:moveTo>
                  <a:lnTo>
                    <a:pt x="3752726" y="0"/>
                  </a:lnTo>
                  <a:lnTo>
                    <a:pt x="3752726" y="332192"/>
                  </a:lnTo>
                  <a:lnTo>
                    <a:pt x="0" y="332192"/>
                  </a:lnTo>
                  <a:close/>
                </a:path>
              </a:pathLst>
            </a:custGeom>
            <a:solidFill>
              <a:srgbClr val="DB0031">
                <a:alpha val="66667"/>
              </a:srgbClr>
            </a:solidFill>
          </p:spPr>
        </p:sp>
      </p:grpSp>
      <p:grpSp>
        <p:nvGrpSpPr>
          <p:cNvPr id="80" name="Group 80"/>
          <p:cNvGrpSpPr/>
          <p:nvPr/>
        </p:nvGrpSpPr>
        <p:grpSpPr>
          <a:xfrm>
            <a:off x="14042021" y="19460"/>
            <a:ext cx="4256865" cy="387706"/>
            <a:chOff x="0" y="0"/>
            <a:chExt cx="3752725" cy="391243"/>
          </a:xfrm>
        </p:grpSpPr>
        <p:sp>
          <p:nvSpPr>
            <p:cNvPr id="81" name="Freeform 81"/>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sp>
        <p:nvSpPr>
          <p:cNvPr id="82" name="TextBox 82"/>
          <p:cNvSpPr txBox="1"/>
          <p:nvPr/>
        </p:nvSpPr>
        <p:spPr>
          <a:xfrm>
            <a:off x="17682635" y="9753928"/>
            <a:ext cx="425648" cy="533072"/>
          </a:xfrm>
          <a:prstGeom prst="rect">
            <a:avLst/>
          </a:prstGeom>
        </p:spPr>
        <p:txBody>
          <a:bodyPr lIns="0" tIns="0" rIns="0" bIns="0" rtlCol="0" anchor="t">
            <a:spAutoFit/>
          </a:bodyPr>
          <a:lstStyle/>
          <a:p>
            <a:pPr algn="ctr">
              <a:lnSpc>
                <a:spcPts val="4218"/>
              </a:lnSpc>
            </a:pPr>
            <a:r>
              <a:rPr lang="en-US" sz="3012">
                <a:solidFill>
                  <a:srgbClr val="C12735"/>
                </a:solidFill>
                <a:latin typeface="Arialle Bold"/>
              </a:rPr>
              <a:t>03</a:t>
            </a:r>
          </a:p>
        </p:txBody>
      </p:sp>
      <p:pic>
        <p:nvPicPr>
          <p:cNvPr id="95" name="Picture 94">
            <a:extLst>
              <a:ext uri="{FF2B5EF4-FFF2-40B4-BE49-F238E27FC236}">
                <a16:creationId xmlns:a16="http://schemas.microsoft.com/office/drawing/2014/main" id="{638F3CBF-EDFB-7967-A314-212E78218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56" y="552122"/>
            <a:ext cx="16883839" cy="85157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14020799" y="0"/>
            <a:ext cx="4267201" cy="407166"/>
            <a:chOff x="0" y="0"/>
            <a:chExt cx="3752725" cy="332192"/>
          </a:xfrm>
        </p:grpSpPr>
        <p:sp>
          <p:nvSpPr>
            <p:cNvPr id="3" name="Freeform 3"/>
            <p:cNvSpPr/>
            <p:nvPr/>
          </p:nvSpPr>
          <p:spPr>
            <a:xfrm>
              <a:off x="0" y="0"/>
              <a:ext cx="3752726" cy="332192"/>
            </a:xfrm>
            <a:custGeom>
              <a:avLst/>
              <a:gdLst/>
              <a:ahLst/>
              <a:cxnLst/>
              <a:rect l="l" t="t" r="r" b="b"/>
              <a:pathLst>
                <a:path w="3752726" h="332192">
                  <a:moveTo>
                    <a:pt x="0" y="0"/>
                  </a:moveTo>
                  <a:lnTo>
                    <a:pt x="3752726" y="0"/>
                  </a:lnTo>
                  <a:lnTo>
                    <a:pt x="3752726" y="332192"/>
                  </a:lnTo>
                  <a:lnTo>
                    <a:pt x="0" y="332192"/>
                  </a:lnTo>
                  <a:close/>
                </a:path>
              </a:pathLst>
            </a:custGeom>
            <a:solidFill>
              <a:srgbClr val="DB0031">
                <a:alpha val="66667"/>
              </a:srgbClr>
            </a:solidFill>
          </p:spPr>
        </p:sp>
      </p:grpSp>
      <p:grpSp>
        <p:nvGrpSpPr>
          <p:cNvPr id="4" name="Group 4"/>
          <p:cNvGrpSpPr/>
          <p:nvPr/>
        </p:nvGrpSpPr>
        <p:grpSpPr>
          <a:xfrm>
            <a:off x="13875165" y="0"/>
            <a:ext cx="4412835" cy="407166"/>
            <a:chOff x="0" y="0"/>
            <a:chExt cx="3752725" cy="391243"/>
          </a:xfrm>
        </p:grpSpPr>
        <p:sp>
          <p:nvSpPr>
            <p:cNvPr id="5" name="Freeform 5"/>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grpSp>
        <p:nvGrpSpPr>
          <p:cNvPr id="6" name="Group 6"/>
          <p:cNvGrpSpPr/>
          <p:nvPr/>
        </p:nvGrpSpPr>
        <p:grpSpPr>
          <a:xfrm>
            <a:off x="-31436" y="9807456"/>
            <a:ext cx="4599695" cy="479544"/>
            <a:chOff x="0" y="0"/>
            <a:chExt cx="3752725" cy="391243"/>
          </a:xfrm>
        </p:grpSpPr>
        <p:sp>
          <p:nvSpPr>
            <p:cNvPr id="7" name="Freeform 7"/>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grpSp>
        <p:nvGrpSpPr>
          <p:cNvPr id="8" name="Group 8"/>
          <p:cNvGrpSpPr/>
          <p:nvPr/>
        </p:nvGrpSpPr>
        <p:grpSpPr>
          <a:xfrm>
            <a:off x="-31436" y="9807456"/>
            <a:ext cx="4410488" cy="479544"/>
            <a:chOff x="0" y="0"/>
            <a:chExt cx="3752725" cy="391243"/>
          </a:xfrm>
        </p:grpSpPr>
        <p:sp>
          <p:nvSpPr>
            <p:cNvPr id="9" name="Freeform 9"/>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pic>
        <p:nvPicPr>
          <p:cNvPr id="10" name="Picture 10"/>
          <p:cNvPicPr>
            <a:picLocks noChangeAspect="1"/>
          </p:cNvPicPr>
          <p:nvPr/>
        </p:nvPicPr>
        <p:blipFill>
          <a:blip r:embed="rId2"/>
          <a:srcRect t="6010" b="12712"/>
          <a:stretch>
            <a:fillRect/>
          </a:stretch>
        </p:blipFill>
        <p:spPr>
          <a:xfrm>
            <a:off x="7319309" y="9069354"/>
            <a:ext cx="3298259" cy="1469376"/>
          </a:xfrm>
          <a:prstGeom prst="rect">
            <a:avLst/>
          </a:prstGeom>
        </p:spPr>
      </p:pic>
      <p:sp>
        <p:nvSpPr>
          <p:cNvPr id="11" name="AutoShape 11"/>
          <p:cNvSpPr/>
          <p:nvPr/>
        </p:nvSpPr>
        <p:spPr>
          <a:xfrm>
            <a:off x="228699" y="9593462"/>
            <a:ext cx="17769620" cy="0"/>
          </a:xfrm>
          <a:prstGeom prst="line">
            <a:avLst/>
          </a:prstGeom>
          <a:ln w="19050" cap="flat">
            <a:solidFill>
              <a:srgbClr val="DB0031"/>
            </a:solidFill>
            <a:prstDash val="solid"/>
            <a:headEnd type="none" w="sm" len="sm"/>
            <a:tailEnd type="none" w="sm" len="sm"/>
          </a:ln>
        </p:spPr>
      </p:sp>
      <p:sp>
        <p:nvSpPr>
          <p:cNvPr id="71" name="TextBox 71"/>
          <p:cNvSpPr txBox="1"/>
          <p:nvPr/>
        </p:nvSpPr>
        <p:spPr>
          <a:xfrm>
            <a:off x="17682635" y="9753928"/>
            <a:ext cx="425648" cy="533072"/>
          </a:xfrm>
          <a:prstGeom prst="rect">
            <a:avLst/>
          </a:prstGeom>
        </p:spPr>
        <p:txBody>
          <a:bodyPr lIns="0" tIns="0" rIns="0" bIns="0" rtlCol="0" anchor="t">
            <a:spAutoFit/>
          </a:bodyPr>
          <a:lstStyle/>
          <a:p>
            <a:pPr algn="ctr">
              <a:lnSpc>
                <a:spcPts val="4218"/>
              </a:lnSpc>
            </a:pPr>
            <a:r>
              <a:rPr lang="en-US" sz="3012">
                <a:solidFill>
                  <a:srgbClr val="C12735"/>
                </a:solidFill>
                <a:latin typeface="Arialle Bold"/>
              </a:rPr>
              <a:t>04</a:t>
            </a:r>
          </a:p>
        </p:txBody>
      </p:sp>
      <p:pic>
        <p:nvPicPr>
          <p:cNvPr id="75" name="Picture 74">
            <a:extLst>
              <a:ext uri="{FF2B5EF4-FFF2-40B4-BE49-F238E27FC236}">
                <a16:creationId xmlns:a16="http://schemas.microsoft.com/office/drawing/2014/main" id="{8CDB96B1-D284-B861-2BF7-CCF0B4A78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0" y="952500"/>
            <a:ext cx="17789753" cy="78980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982137" y="9650612"/>
            <a:ext cx="16277163" cy="0"/>
          </a:xfrm>
          <a:prstGeom prst="line">
            <a:avLst/>
          </a:prstGeom>
          <a:ln w="19050" cap="flat">
            <a:solidFill>
              <a:srgbClr val="DB0031"/>
            </a:solidFill>
            <a:prstDash val="solid"/>
            <a:headEnd type="none" w="sm" len="sm"/>
            <a:tailEnd type="none" w="sm" len="sm"/>
          </a:ln>
        </p:spPr>
      </p:sp>
      <p:grpSp>
        <p:nvGrpSpPr>
          <p:cNvPr id="3" name="Group 3"/>
          <p:cNvGrpSpPr/>
          <p:nvPr/>
        </p:nvGrpSpPr>
        <p:grpSpPr>
          <a:xfrm>
            <a:off x="-31436" y="9879834"/>
            <a:ext cx="4599695" cy="407166"/>
            <a:chOff x="0" y="0"/>
            <a:chExt cx="3752725" cy="332192"/>
          </a:xfrm>
        </p:grpSpPr>
        <p:sp>
          <p:nvSpPr>
            <p:cNvPr id="4" name="Freeform 4"/>
            <p:cNvSpPr/>
            <p:nvPr/>
          </p:nvSpPr>
          <p:spPr>
            <a:xfrm>
              <a:off x="0" y="0"/>
              <a:ext cx="3752726" cy="332192"/>
            </a:xfrm>
            <a:custGeom>
              <a:avLst/>
              <a:gdLst/>
              <a:ahLst/>
              <a:cxnLst/>
              <a:rect l="l" t="t" r="r" b="b"/>
              <a:pathLst>
                <a:path w="3752726" h="332192">
                  <a:moveTo>
                    <a:pt x="0" y="0"/>
                  </a:moveTo>
                  <a:lnTo>
                    <a:pt x="3752726" y="0"/>
                  </a:lnTo>
                  <a:lnTo>
                    <a:pt x="3752726" y="332192"/>
                  </a:lnTo>
                  <a:lnTo>
                    <a:pt x="0" y="332192"/>
                  </a:lnTo>
                  <a:close/>
                </a:path>
              </a:pathLst>
            </a:custGeom>
            <a:solidFill>
              <a:srgbClr val="DB0031">
                <a:alpha val="69804"/>
              </a:srgbClr>
            </a:solidFill>
          </p:spPr>
        </p:sp>
      </p:grpSp>
      <p:pic>
        <p:nvPicPr>
          <p:cNvPr id="5" name="Picture 5"/>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530392" y="2833311"/>
            <a:ext cx="9164176" cy="4351040"/>
          </a:xfrm>
          <a:prstGeom prst="rect">
            <a:avLst/>
          </a:prstGeom>
        </p:spPr>
      </p:pic>
      <p:grpSp>
        <p:nvGrpSpPr>
          <p:cNvPr id="6" name="Group 6"/>
          <p:cNvGrpSpPr/>
          <p:nvPr/>
        </p:nvGrpSpPr>
        <p:grpSpPr>
          <a:xfrm>
            <a:off x="13832685" y="729097"/>
            <a:ext cx="4080984" cy="8734905"/>
            <a:chOff x="0" y="0"/>
            <a:chExt cx="5441311" cy="11646540"/>
          </a:xfrm>
        </p:grpSpPr>
        <p:pic>
          <p:nvPicPr>
            <p:cNvPr id="7" name="Picture 7"/>
            <p:cNvPicPr>
              <a:picLocks noChangeAspect="1"/>
            </p:cNvPicPr>
            <p:nvPr/>
          </p:nvPicPr>
          <p:blipFill>
            <a:blip r:embed="rId4"/>
            <a:srcRect l="40896" r="40896"/>
            <a:stretch>
              <a:fillRect/>
            </a:stretch>
          </p:blipFill>
          <p:spPr>
            <a:xfrm>
              <a:off x="0" y="0"/>
              <a:ext cx="5441311" cy="11646540"/>
            </a:xfrm>
            <a:prstGeom prst="rect">
              <a:avLst/>
            </a:prstGeom>
          </p:spPr>
        </p:pic>
      </p:grpSp>
      <p:sp>
        <p:nvSpPr>
          <p:cNvPr id="8" name="AutoShape 8"/>
          <p:cNvSpPr/>
          <p:nvPr/>
        </p:nvSpPr>
        <p:spPr>
          <a:xfrm>
            <a:off x="982137" y="9650612"/>
            <a:ext cx="16277163" cy="0"/>
          </a:xfrm>
          <a:prstGeom prst="line">
            <a:avLst/>
          </a:prstGeom>
          <a:ln w="19050" cap="flat">
            <a:solidFill>
              <a:srgbClr val="DB0031"/>
            </a:solidFill>
            <a:prstDash val="solid"/>
            <a:headEnd type="none" w="sm" len="sm"/>
            <a:tailEnd type="none" w="sm" len="sm"/>
          </a:ln>
        </p:spPr>
      </p:sp>
      <p:grpSp>
        <p:nvGrpSpPr>
          <p:cNvPr id="9" name="Group 9"/>
          <p:cNvGrpSpPr/>
          <p:nvPr/>
        </p:nvGrpSpPr>
        <p:grpSpPr>
          <a:xfrm>
            <a:off x="-31436" y="9807456"/>
            <a:ext cx="4599695" cy="479544"/>
            <a:chOff x="0" y="0"/>
            <a:chExt cx="3752725" cy="391243"/>
          </a:xfrm>
        </p:grpSpPr>
        <p:sp>
          <p:nvSpPr>
            <p:cNvPr id="10" name="Freeform 10"/>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pic>
        <p:nvPicPr>
          <p:cNvPr id="11" name="Picture 11"/>
          <p:cNvPicPr>
            <a:picLocks noChangeAspect="1"/>
          </p:cNvPicPr>
          <p:nvPr/>
        </p:nvPicPr>
        <p:blipFill>
          <a:blip r:embed="rId5"/>
          <a:srcRect b="6701"/>
          <a:stretch>
            <a:fillRect/>
          </a:stretch>
        </p:blipFill>
        <p:spPr>
          <a:xfrm>
            <a:off x="7666492" y="9136157"/>
            <a:ext cx="2908452" cy="1487354"/>
          </a:xfrm>
          <a:prstGeom prst="rect">
            <a:avLst/>
          </a:prstGeom>
        </p:spPr>
      </p:pic>
      <p:sp>
        <p:nvSpPr>
          <p:cNvPr id="17" name="TextBox 17"/>
          <p:cNvSpPr txBox="1"/>
          <p:nvPr/>
        </p:nvSpPr>
        <p:spPr>
          <a:xfrm>
            <a:off x="208450" y="1038531"/>
            <a:ext cx="13192790" cy="8540800"/>
          </a:xfrm>
          <a:prstGeom prst="rect">
            <a:avLst/>
          </a:prstGeom>
        </p:spPr>
        <p:txBody>
          <a:bodyPr wrap="square" lIns="0" tIns="0" rIns="0" bIns="0" rtlCol="0" anchor="t">
            <a:spAutoFit/>
          </a:bodyPr>
          <a:lstStyle/>
          <a:p>
            <a:pPr>
              <a:lnSpc>
                <a:spcPts val="1815"/>
              </a:lnSpc>
            </a:pPr>
            <a:endParaRPr lang="en-US" dirty="0"/>
          </a:p>
          <a:p>
            <a:pPr>
              <a:lnSpc>
                <a:spcPts val="1815"/>
              </a:lnSpc>
            </a:pPr>
            <a:endParaRPr lang="en-US" dirty="0"/>
          </a:p>
          <a:p>
            <a:pPr marL="285750" indent="-285750">
              <a:lnSpc>
                <a:spcPts val="1815"/>
              </a:lnSpc>
              <a:buFont typeface="Arial" panose="020B0604020202020204" pitchFamily="34" charset="0"/>
              <a:buChar char="•"/>
            </a:pPr>
            <a:r>
              <a:rPr lang="en-US" dirty="0"/>
              <a:t>14 </a:t>
            </a:r>
            <a:r>
              <a:rPr lang="en-US" dirty="0" err="1"/>
              <a:t>oktyabr</a:t>
            </a:r>
            <a:r>
              <a:rPr lang="en-US" dirty="0"/>
              <a:t> 2022-ci il </a:t>
            </a:r>
            <a:r>
              <a:rPr lang="en-US" dirty="0" err="1"/>
              <a:t>tarixində</a:t>
            </a:r>
            <a:r>
              <a:rPr lang="en-US" dirty="0"/>
              <a:t> </a:t>
            </a:r>
            <a:r>
              <a:rPr lang="en-US" dirty="0" err="1"/>
              <a:t>Bakı</a:t>
            </a:r>
            <a:r>
              <a:rPr lang="en-US" dirty="0"/>
              <a:t> Fond </a:t>
            </a:r>
            <a:r>
              <a:rPr lang="en-US" dirty="0" err="1"/>
              <a:t>Birjasında</a:t>
            </a:r>
            <a:r>
              <a:rPr lang="en-US" dirty="0"/>
              <a:t> BOKT "İnternational" QSC-</a:t>
            </a:r>
            <a:r>
              <a:rPr lang="en-US" dirty="0" err="1"/>
              <a:t>nin</a:t>
            </a:r>
            <a:r>
              <a:rPr lang="en-US" dirty="0"/>
              <a:t> </a:t>
            </a:r>
            <a:r>
              <a:rPr lang="en-US" dirty="0" err="1"/>
              <a:t>tədavül</a:t>
            </a:r>
            <a:r>
              <a:rPr lang="en-US" dirty="0"/>
              <a:t> </a:t>
            </a:r>
            <a:r>
              <a:rPr lang="en-US" dirty="0" err="1"/>
              <a:t>müddəti</a:t>
            </a:r>
            <a:r>
              <a:rPr lang="en-US" dirty="0"/>
              <a:t> 18 (on </a:t>
            </a:r>
            <a:r>
              <a:rPr lang="en-US" dirty="0" err="1"/>
              <a:t>səkkiz</a:t>
            </a:r>
            <a:r>
              <a:rPr lang="en-US" dirty="0"/>
              <a:t>) </a:t>
            </a:r>
            <a:r>
              <a:rPr lang="en-US" dirty="0" err="1"/>
              <a:t>təqvim</a:t>
            </a:r>
            <a:r>
              <a:rPr lang="en-US" dirty="0"/>
              <a:t> </a:t>
            </a:r>
            <a:r>
              <a:rPr lang="en-US" dirty="0" err="1"/>
              <a:t>ayı</a:t>
            </a:r>
            <a:r>
              <a:rPr lang="en-US" dirty="0"/>
              <a:t> </a:t>
            </a:r>
            <a:r>
              <a:rPr lang="en-US" dirty="0" err="1"/>
              <a:t>olan</a:t>
            </a:r>
            <a:r>
              <a:rPr lang="en-US" dirty="0"/>
              <a:t> AZ2005021020 </a:t>
            </a:r>
            <a:r>
              <a:rPr lang="en-US" dirty="0" err="1"/>
              <a:t>dövlət</a:t>
            </a:r>
            <a:r>
              <a:rPr lang="en-US" dirty="0"/>
              <a:t> </a:t>
            </a:r>
            <a:r>
              <a:rPr lang="en-US" dirty="0" err="1"/>
              <a:t>qeydiyyat</a:t>
            </a:r>
            <a:r>
              <a:rPr lang="en-US" dirty="0"/>
              <a:t> </a:t>
            </a:r>
            <a:r>
              <a:rPr lang="en-US" dirty="0" err="1"/>
              <a:t>nömrəli</a:t>
            </a:r>
            <a:r>
              <a:rPr lang="en-US" dirty="0"/>
              <a:t>, 2,000,000 manat </a:t>
            </a:r>
            <a:r>
              <a:rPr lang="en-US" dirty="0" err="1"/>
              <a:t>həcmində</a:t>
            </a:r>
            <a:r>
              <a:rPr lang="en-US" dirty="0"/>
              <a:t>, </a:t>
            </a:r>
            <a:r>
              <a:rPr lang="en-US" dirty="0" err="1"/>
              <a:t>faizli</a:t>
            </a:r>
            <a:r>
              <a:rPr lang="en-US" dirty="0"/>
              <a:t>, </a:t>
            </a:r>
            <a:r>
              <a:rPr lang="en-US" dirty="0" err="1"/>
              <a:t>təmin</a:t>
            </a:r>
            <a:r>
              <a:rPr lang="en-US" dirty="0"/>
              <a:t> </a:t>
            </a:r>
            <a:r>
              <a:rPr lang="en-US" dirty="0" err="1"/>
              <a:t>edilməmiş</a:t>
            </a:r>
            <a:r>
              <a:rPr lang="en-US" dirty="0"/>
              <a:t> </a:t>
            </a:r>
            <a:r>
              <a:rPr lang="en-US" dirty="0" err="1"/>
              <a:t>sənədsiz</a:t>
            </a:r>
            <a:r>
              <a:rPr lang="en-US" dirty="0"/>
              <a:t>, </a:t>
            </a:r>
            <a:r>
              <a:rPr lang="en-US" dirty="0" err="1"/>
              <a:t>adlı</a:t>
            </a:r>
            <a:r>
              <a:rPr lang="en-US" dirty="0"/>
              <a:t> </a:t>
            </a:r>
            <a:r>
              <a:rPr lang="en-US" dirty="0" err="1"/>
              <a:t>istiqrazlarının</a:t>
            </a:r>
            <a:r>
              <a:rPr lang="en-US" dirty="0"/>
              <a:t> </a:t>
            </a:r>
            <a:r>
              <a:rPr lang="en-US" dirty="0" err="1"/>
              <a:t>yerləşdirilməsi</a:t>
            </a:r>
            <a:r>
              <a:rPr lang="en-US" dirty="0"/>
              <a:t> </a:t>
            </a:r>
            <a:r>
              <a:rPr lang="en-US" dirty="0" err="1"/>
              <a:t>üzrə</a:t>
            </a:r>
            <a:r>
              <a:rPr lang="en-US" dirty="0"/>
              <a:t> </a:t>
            </a:r>
            <a:r>
              <a:rPr lang="en-US" dirty="0" err="1"/>
              <a:t>hərrac</a:t>
            </a:r>
            <a:r>
              <a:rPr lang="en-US" dirty="0"/>
              <a:t> </a:t>
            </a:r>
            <a:r>
              <a:rPr lang="en-US" dirty="0" err="1"/>
              <a:t>yekunlaşmışdır</a:t>
            </a:r>
            <a:r>
              <a:rPr lang="en-US" dirty="0"/>
              <a:t>.</a:t>
            </a:r>
          </a:p>
          <a:p>
            <a:pPr marL="285750" indent="-285750">
              <a:lnSpc>
                <a:spcPts val="1815"/>
              </a:lnSpc>
              <a:buFont typeface="Arial" panose="020B0604020202020204" pitchFamily="34" charset="0"/>
              <a:buChar char="•"/>
            </a:pPr>
            <a:r>
              <a:rPr lang="en-US" sz="1650" spc="82" dirty="0">
                <a:solidFill>
                  <a:srgbClr val="000000"/>
                </a:solidFill>
                <a:latin typeface="Arialle"/>
              </a:rPr>
              <a:t>4 </a:t>
            </a:r>
            <a:r>
              <a:rPr lang="en-US" sz="1650" spc="82" dirty="0" err="1">
                <a:solidFill>
                  <a:srgbClr val="000000"/>
                </a:solidFill>
                <a:latin typeface="Arialle"/>
              </a:rPr>
              <a:t>noyabr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a:t>
            </a:r>
            <a:r>
              <a:rPr lang="en-US" sz="1650" spc="82" dirty="0" err="1">
                <a:solidFill>
                  <a:srgbClr val="000000"/>
                </a:solidFill>
                <a:latin typeface="Arialle"/>
              </a:rPr>
              <a:t>Embafinans</a:t>
            </a:r>
            <a:r>
              <a:rPr lang="en-US" sz="1650" spc="82" dirty="0">
                <a:solidFill>
                  <a:srgbClr val="000000"/>
                </a:solidFill>
                <a:latin typeface="Arialle"/>
              </a:rPr>
              <a:t>” QSC-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1 </a:t>
            </a:r>
            <a:r>
              <a:rPr lang="en-US" sz="1650" spc="82" dirty="0" err="1">
                <a:solidFill>
                  <a:srgbClr val="000000"/>
                </a:solidFill>
                <a:latin typeface="Arialle"/>
              </a:rPr>
              <a:t>təqvim</a:t>
            </a:r>
            <a:r>
              <a:rPr lang="en-US" sz="1650" spc="82" dirty="0">
                <a:solidFill>
                  <a:srgbClr val="000000"/>
                </a:solidFill>
                <a:latin typeface="Arialle"/>
              </a:rPr>
              <a:t> </a:t>
            </a:r>
            <a:r>
              <a:rPr lang="en-US" sz="1650" spc="82" dirty="0" err="1">
                <a:solidFill>
                  <a:srgbClr val="000000"/>
                </a:solidFill>
                <a:latin typeface="Arialle"/>
              </a:rPr>
              <a:t>ili</a:t>
            </a:r>
            <a:r>
              <a:rPr lang="en-US" sz="1650" spc="82" dirty="0">
                <a:solidFill>
                  <a:srgbClr val="000000"/>
                </a:solidFill>
                <a:latin typeface="Arialle"/>
              </a:rPr>
              <a:t>, nominal </a:t>
            </a:r>
            <a:r>
              <a:rPr lang="en-US" sz="1650" spc="82" dirty="0" err="1">
                <a:solidFill>
                  <a:srgbClr val="000000"/>
                </a:solidFill>
                <a:latin typeface="Arialle"/>
              </a:rPr>
              <a:t>dəyəri</a:t>
            </a:r>
            <a:r>
              <a:rPr lang="en-US" sz="1650" spc="82" dirty="0">
                <a:solidFill>
                  <a:srgbClr val="000000"/>
                </a:solidFill>
                <a:latin typeface="Arialle"/>
              </a:rPr>
              <a:t> 1000 manat </a:t>
            </a:r>
            <a:r>
              <a:rPr lang="en-US" sz="1650" spc="82" dirty="0" err="1">
                <a:solidFill>
                  <a:srgbClr val="000000"/>
                </a:solidFill>
                <a:latin typeface="Arialle"/>
              </a:rPr>
              <a:t>olan</a:t>
            </a:r>
            <a:r>
              <a:rPr lang="en-US" sz="1650" spc="82" dirty="0">
                <a:solidFill>
                  <a:srgbClr val="000000"/>
                </a:solidFill>
                <a:latin typeface="Arialle"/>
              </a:rPr>
              <a:t> AZ2010020603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1,500,000.00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29 </a:t>
            </a:r>
            <a:r>
              <a:rPr lang="en-US" sz="1650" spc="82" dirty="0" err="1">
                <a:solidFill>
                  <a:srgbClr val="000000"/>
                </a:solidFill>
                <a:latin typeface="Arialle"/>
              </a:rPr>
              <a:t>noyabr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a:t>
            </a:r>
            <a:r>
              <a:rPr lang="en-US" sz="1650" spc="82" dirty="0" err="1">
                <a:solidFill>
                  <a:srgbClr val="000000"/>
                </a:solidFill>
                <a:latin typeface="Arialle"/>
              </a:rPr>
              <a:t>AccessBank</a:t>
            </a:r>
            <a:r>
              <a:rPr lang="en-US" sz="1650" spc="82" dirty="0">
                <a:solidFill>
                  <a:srgbClr val="000000"/>
                </a:solidFill>
                <a:latin typeface="Arialle"/>
              </a:rPr>
              <a:t>" QSC-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18 ay, nominal </a:t>
            </a:r>
            <a:r>
              <a:rPr lang="en-US" sz="1650" spc="82" dirty="0" err="1">
                <a:solidFill>
                  <a:srgbClr val="000000"/>
                </a:solidFill>
                <a:latin typeface="Arialle"/>
              </a:rPr>
              <a:t>dəyəri</a:t>
            </a:r>
            <a:r>
              <a:rPr lang="en-US" sz="1650" spc="82" dirty="0">
                <a:solidFill>
                  <a:srgbClr val="000000"/>
                </a:solidFill>
                <a:latin typeface="Arialle"/>
              </a:rPr>
              <a:t> 1,000 ABŞ </a:t>
            </a:r>
            <a:r>
              <a:rPr lang="en-US" sz="1650" spc="82" dirty="0" err="1">
                <a:solidFill>
                  <a:srgbClr val="000000"/>
                </a:solidFill>
                <a:latin typeface="Arialle"/>
              </a:rPr>
              <a:t>dolları</a:t>
            </a:r>
            <a:r>
              <a:rPr lang="en-US" sz="1650" spc="82" dirty="0">
                <a:solidFill>
                  <a:srgbClr val="000000"/>
                </a:solidFill>
                <a:latin typeface="Arialle"/>
              </a:rPr>
              <a:t> </a:t>
            </a:r>
            <a:r>
              <a:rPr lang="en-US" sz="1650" spc="82" dirty="0" err="1">
                <a:solidFill>
                  <a:srgbClr val="000000"/>
                </a:solidFill>
                <a:latin typeface="Arialle"/>
              </a:rPr>
              <a:t>olan</a:t>
            </a:r>
            <a:r>
              <a:rPr lang="en-US" sz="1650" spc="82" dirty="0">
                <a:solidFill>
                  <a:srgbClr val="000000"/>
                </a:solidFill>
                <a:latin typeface="Arialle"/>
              </a:rPr>
              <a:t> AZ2004004282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5,000,000.00 ABŞ </a:t>
            </a:r>
            <a:r>
              <a:rPr lang="en-US" sz="1650" spc="82" dirty="0" err="1">
                <a:solidFill>
                  <a:srgbClr val="000000"/>
                </a:solidFill>
                <a:latin typeface="Arialle"/>
              </a:rPr>
              <a:t>dolları</a:t>
            </a:r>
            <a:r>
              <a:rPr lang="en-US" sz="1650" spc="82" dirty="0">
                <a:solidFill>
                  <a:srgbClr val="000000"/>
                </a:solidFill>
                <a:latin typeface="Arialle"/>
              </a:rPr>
              <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Aqrar</a:t>
            </a:r>
            <a:r>
              <a:rPr lang="en-US" sz="1650" spc="82" dirty="0">
                <a:solidFill>
                  <a:srgbClr val="000000"/>
                </a:solidFill>
                <a:latin typeface="Arialle"/>
              </a:rPr>
              <a:t> </a:t>
            </a:r>
            <a:r>
              <a:rPr lang="en-US" sz="1650" spc="82" dirty="0" err="1">
                <a:solidFill>
                  <a:srgbClr val="000000"/>
                </a:solidFill>
                <a:latin typeface="Arialle"/>
              </a:rPr>
              <a:t>İnkişaf</a:t>
            </a:r>
            <a:r>
              <a:rPr lang="en-US" sz="1650" spc="82" dirty="0">
                <a:solidFill>
                  <a:srgbClr val="000000"/>
                </a:solidFill>
                <a:latin typeface="Arialle"/>
              </a:rPr>
              <a:t> </a:t>
            </a:r>
            <a:r>
              <a:rPr lang="en-US" sz="1650" spc="82" dirty="0" err="1">
                <a:solidFill>
                  <a:srgbClr val="000000"/>
                </a:solidFill>
                <a:latin typeface="Arialle"/>
              </a:rPr>
              <a:t>İstiqrazları</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30 </a:t>
            </a:r>
            <a:r>
              <a:rPr lang="en-US" sz="1650" spc="82" dirty="0" err="1">
                <a:solidFill>
                  <a:srgbClr val="000000"/>
                </a:solidFill>
                <a:latin typeface="Arialle"/>
              </a:rPr>
              <a:t>noyabr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“Unibank” ASC-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6 il, nominal </a:t>
            </a:r>
            <a:r>
              <a:rPr lang="en-US" sz="1650" spc="82" dirty="0" err="1">
                <a:solidFill>
                  <a:srgbClr val="000000"/>
                </a:solidFill>
                <a:latin typeface="Arialle"/>
              </a:rPr>
              <a:t>dəyəri</a:t>
            </a:r>
            <a:r>
              <a:rPr lang="en-US" sz="1650" spc="82" dirty="0">
                <a:solidFill>
                  <a:srgbClr val="000000"/>
                </a:solidFill>
                <a:latin typeface="Arialle"/>
              </a:rPr>
              <a:t> 1,000 ABŞ </a:t>
            </a:r>
            <a:r>
              <a:rPr lang="en-US" sz="1650" spc="82" dirty="0" err="1">
                <a:solidFill>
                  <a:srgbClr val="000000"/>
                </a:solidFill>
                <a:latin typeface="Arialle"/>
              </a:rPr>
              <a:t>dolları</a:t>
            </a:r>
            <a:r>
              <a:rPr lang="en-US" sz="1650" spc="82" dirty="0">
                <a:solidFill>
                  <a:srgbClr val="000000"/>
                </a:solidFill>
                <a:latin typeface="Arialle"/>
              </a:rPr>
              <a:t> </a:t>
            </a:r>
            <a:r>
              <a:rPr lang="en-US" sz="1650" spc="82" dirty="0" err="1">
                <a:solidFill>
                  <a:srgbClr val="000000"/>
                </a:solidFill>
                <a:latin typeface="Arialle"/>
              </a:rPr>
              <a:t>olan</a:t>
            </a:r>
            <a:r>
              <a:rPr lang="en-US" sz="1650" spc="82" dirty="0">
                <a:solidFill>
                  <a:srgbClr val="000000"/>
                </a:solidFill>
                <a:latin typeface="Arialle"/>
              </a:rPr>
              <a:t> AZ2014002029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12,000,000.00 ABŞ </a:t>
            </a:r>
            <a:r>
              <a:rPr lang="en-US" sz="1650" spc="82" dirty="0" err="1">
                <a:solidFill>
                  <a:srgbClr val="000000"/>
                </a:solidFill>
                <a:latin typeface="Arialle"/>
              </a:rPr>
              <a:t>dolları</a:t>
            </a:r>
            <a:r>
              <a:rPr lang="en-US" sz="1650" spc="82" dirty="0">
                <a:solidFill>
                  <a:srgbClr val="000000"/>
                </a:solidFill>
                <a:latin typeface="Arialle"/>
              </a:rPr>
              <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1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“MJ Financial Services BOKT” QSC-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18 ay, nominal </a:t>
            </a:r>
            <a:r>
              <a:rPr lang="en-US" sz="1650" spc="82" dirty="0" err="1">
                <a:solidFill>
                  <a:srgbClr val="000000"/>
                </a:solidFill>
                <a:latin typeface="Arialle"/>
              </a:rPr>
              <a:t>dəyəri</a:t>
            </a:r>
            <a:r>
              <a:rPr lang="en-US" sz="1650" spc="82" dirty="0">
                <a:solidFill>
                  <a:srgbClr val="000000"/>
                </a:solidFill>
                <a:latin typeface="Arialle"/>
              </a:rPr>
              <a:t> 1,000 manat </a:t>
            </a:r>
            <a:r>
              <a:rPr lang="en-US" sz="1650" spc="82" dirty="0" err="1">
                <a:solidFill>
                  <a:srgbClr val="000000"/>
                </a:solidFill>
                <a:latin typeface="Arialle"/>
              </a:rPr>
              <a:t>olan</a:t>
            </a:r>
            <a:r>
              <a:rPr lang="en-US" sz="1650" spc="82" dirty="0">
                <a:solidFill>
                  <a:srgbClr val="000000"/>
                </a:solidFill>
                <a:latin typeface="Arialle"/>
              </a:rPr>
              <a:t> AZ2001023160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750,000.00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21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BOKT "Viator </a:t>
            </a:r>
            <a:r>
              <a:rPr lang="en-US" sz="1650" spc="82" dirty="0" err="1">
                <a:solidFill>
                  <a:srgbClr val="000000"/>
                </a:solidFill>
                <a:latin typeface="Arialle"/>
              </a:rPr>
              <a:t>Mikro</a:t>
            </a:r>
            <a:r>
              <a:rPr lang="en-US" sz="1650" spc="82" dirty="0">
                <a:solidFill>
                  <a:srgbClr val="000000"/>
                </a:solidFill>
                <a:latin typeface="Arialle"/>
              </a:rPr>
              <a:t> </a:t>
            </a:r>
            <a:r>
              <a:rPr lang="en-US" sz="1650" spc="82" dirty="0" err="1">
                <a:solidFill>
                  <a:srgbClr val="000000"/>
                </a:solidFill>
                <a:latin typeface="Arialle"/>
              </a:rPr>
              <a:t>Kredit</a:t>
            </a:r>
            <a:r>
              <a:rPr lang="en-US" sz="1650" spc="82" dirty="0">
                <a:solidFill>
                  <a:srgbClr val="000000"/>
                </a:solidFill>
                <a:latin typeface="Arialle"/>
              </a:rPr>
              <a:t> </a:t>
            </a:r>
            <a:r>
              <a:rPr lang="en-US" sz="1650" spc="82" dirty="0" err="1">
                <a:solidFill>
                  <a:srgbClr val="000000"/>
                </a:solidFill>
                <a:latin typeface="Arialle"/>
              </a:rPr>
              <a:t>Azərbaycan</a:t>
            </a:r>
            <a:r>
              <a:rPr lang="en-US" sz="1650" spc="82" dirty="0">
                <a:solidFill>
                  <a:srgbClr val="000000"/>
                </a:solidFill>
                <a:latin typeface="Arialle"/>
              </a:rPr>
              <a:t>" MMC-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540 </a:t>
            </a:r>
            <a:r>
              <a:rPr lang="en-US" sz="1650" spc="82" dirty="0" err="1">
                <a:solidFill>
                  <a:srgbClr val="000000"/>
                </a:solidFill>
                <a:latin typeface="Arialle"/>
              </a:rPr>
              <a:t>gün</a:t>
            </a:r>
            <a:r>
              <a:rPr lang="en-US" sz="1650" spc="82" dirty="0">
                <a:solidFill>
                  <a:srgbClr val="000000"/>
                </a:solidFill>
                <a:latin typeface="Arialle"/>
              </a:rPr>
              <a:t>, nominal </a:t>
            </a:r>
            <a:r>
              <a:rPr lang="en-US" sz="1650" spc="82" dirty="0" err="1">
                <a:solidFill>
                  <a:srgbClr val="000000"/>
                </a:solidFill>
                <a:latin typeface="Arialle"/>
              </a:rPr>
              <a:t>dəyəri</a:t>
            </a:r>
            <a:r>
              <a:rPr lang="en-US" sz="1650" spc="82" dirty="0">
                <a:solidFill>
                  <a:srgbClr val="000000"/>
                </a:solidFill>
                <a:latin typeface="Arialle"/>
              </a:rPr>
              <a:t> 1000 manat </a:t>
            </a:r>
            <a:r>
              <a:rPr lang="en-US" sz="1650" spc="82" dirty="0" err="1">
                <a:solidFill>
                  <a:srgbClr val="000000"/>
                </a:solidFill>
                <a:latin typeface="Arialle"/>
              </a:rPr>
              <a:t>olan</a:t>
            </a:r>
            <a:r>
              <a:rPr lang="en-US" sz="1650" spc="82" dirty="0">
                <a:solidFill>
                  <a:srgbClr val="000000"/>
                </a:solidFill>
                <a:latin typeface="Arialle"/>
              </a:rPr>
              <a:t> AZ2005021533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350,000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22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a:t>
            </a:r>
            <a:r>
              <a:rPr lang="en-US" sz="1650" spc="82" dirty="0" err="1">
                <a:solidFill>
                  <a:srgbClr val="000000"/>
                </a:solidFill>
                <a:latin typeface="Arialle"/>
              </a:rPr>
              <a:t>AzeSteelCompany</a:t>
            </a:r>
            <a:r>
              <a:rPr lang="en-US" sz="1650" spc="82" dirty="0">
                <a:solidFill>
                  <a:srgbClr val="000000"/>
                </a:solidFill>
                <a:latin typeface="Arialle"/>
              </a:rPr>
              <a:t>" ASC-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24 ay, nominal </a:t>
            </a:r>
            <a:r>
              <a:rPr lang="en-US" sz="1650" spc="82" dirty="0" err="1">
                <a:solidFill>
                  <a:srgbClr val="000000"/>
                </a:solidFill>
                <a:latin typeface="Arialle"/>
              </a:rPr>
              <a:t>dəyəri</a:t>
            </a:r>
            <a:r>
              <a:rPr lang="en-US" sz="1650" spc="82" dirty="0">
                <a:solidFill>
                  <a:srgbClr val="000000"/>
                </a:solidFill>
                <a:latin typeface="Arialle"/>
              </a:rPr>
              <a:t> 1000 manat </a:t>
            </a:r>
            <a:r>
              <a:rPr lang="en-US" sz="1650" spc="82" dirty="0" err="1">
                <a:solidFill>
                  <a:srgbClr val="000000"/>
                </a:solidFill>
                <a:latin typeface="Arialle"/>
              </a:rPr>
              <a:t>olan</a:t>
            </a:r>
            <a:r>
              <a:rPr lang="en-US" sz="1650" spc="82" dirty="0">
                <a:solidFill>
                  <a:srgbClr val="000000"/>
                </a:solidFill>
                <a:latin typeface="Arialle"/>
              </a:rPr>
              <a:t> AZ2004023605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1,500,000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23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ticarətə</a:t>
            </a:r>
            <a:r>
              <a:rPr lang="en-US" sz="1650" spc="82" dirty="0">
                <a:solidFill>
                  <a:srgbClr val="000000"/>
                </a:solidFill>
                <a:latin typeface="Arialle"/>
              </a:rPr>
              <a:t> </a:t>
            </a:r>
            <a:r>
              <a:rPr lang="en-US" sz="1650" spc="82" dirty="0" err="1">
                <a:solidFill>
                  <a:srgbClr val="000000"/>
                </a:solidFill>
                <a:latin typeface="Arialle"/>
              </a:rPr>
              <a:t>buraxılan</a:t>
            </a:r>
            <a:r>
              <a:rPr lang="en-US" sz="1650" spc="82" dirty="0">
                <a:solidFill>
                  <a:srgbClr val="000000"/>
                </a:solidFill>
                <a:latin typeface="Arialle"/>
              </a:rPr>
              <a:t> “CPM </a:t>
            </a:r>
            <a:r>
              <a:rPr lang="en-US" sz="1650" spc="82" dirty="0" err="1">
                <a:solidFill>
                  <a:srgbClr val="000000"/>
                </a:solidFill>
                <a:latin typeface="Arialle"/>
              </a:rPr>
              <a:t>İnvestisiya</a:t>
            </a:r>
            <a:r>
              <a:rPr lang="en-US" sz="1650" spc="82" dirty="0">
                <a:solidFill>
                  <a:srgbClr val="000000"/>
                </a:solidFill>
                <a:latin typeface="Arialle"/>
              </a:rPr>
              <a:t> </a:t>
            </a:r>
            <a:r>
              <a:rPr lang="en-US" sz="1650" spc="82" dirty="0" err="1">
                <a:solidFill>
                  <a:srgbClr val="000000"/>
                </a:solidFill>
                <a:latin typeface="Arialle"/>
              </a:rPr>
              <a:t>Şirkəti</a:t>
            </a:r>
            <a:r>
              <a:rPr lang="en-US" sz="1650" spc="82" dirty="0">
                <a:solidFill>
                  <a:srgbClr val="000000"/>
                </a:solidFill>
                <a:latin typeface="Arialle"/>
              </a:rPr>
              <a:t>” ASC-</a:t>
            </a:r>
            <a:r>
              <a:rPr lang="en-US" sz="1650" spc="82" dirty="0" err="1">
                <a:solidFill>
                  <a:srgbClr val="000000"/>
                </a:solidFill>
                <a:latin typeface="Arialle"/>
              </a:rPr>
              <a:t>nin</a:t>
            </a:r>
            <a:r>
              <a:rPr lang="en-US" sz="1650" spc="82" dirty="0">
                <a:solidFill>
                  <a:srgbClr val="000000"/>
                </a:solidFill>
                <a:latin typeface="Arialle"/>
              </a:rPr>
              <a:t> AZ1001023204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400,000 (</a:t>
            </a:r>
            <a:r>
              <a:rPr lang="en-US" sz="1650" spc="82" dirty="0" err="1">
                <a:solidFill>
                  <a:srgbClr val="000000"/>
                </a:solidFill>
                <a:latin typeface="Arialle"/>
              </a:rPr>
              <a:t>dörd</a:t>
            </a:r>
            <a:r>
              <a:rPr lang="en-US" sz="1650" spc="82" dirty="0">
                <a:solidFill>
                  <a:srgbClr val="000000"/>
                </a:solidFill>
                <a:latin typeface="Arialle"/>
              </a:rPr>
              <a:t> </a:t>
            </a:r>
            <a:r>
              <a:rPr lang="en-US" sz="1650" spc="82" dirty="0" err="1">
                <a:solidFill>
                  <a:srgbClr val="000000"/>
                </a:solidFill>
                <a:latin typeface="Arialle"/>
              </a:rPr>
              <a:t>yüz</a:t>
            </a:r>
            <a:r>
              <a:rPr lang="en-US" sz="1650" spc="82" dirty="0">
                <a:solidFill>
                  <a:srgbClr val="000000"/>
                </a:solidFill>
                <a:latin typeface="Arialle"/>
              </a:rPr>
              <a:t> min)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adi</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səhmlərinin</a:t>
            </a:r>
            <a:r>
              <a:rPr lang="en-US" sz="1650" spc="82" dirty="0">
                <a:solidFill>
                  <a:srgbClr val="000000"/>
                </a:solidFill>
                <a:latin typeface="Arialle"/>
              </a:rPr>
              <a:t> </a:t>
            </a:r>
            <a:r>
              <a:rPr lang="en-US" sz="1650" spc="82" dirty="0" err="1">
                <a:solidFill>
                  <a:srgbClr val="000000"/>
                </a:solidFill>
                <a:latin typeface="Arialle"/>
              </a:rPr>
              <a:t>abunə</a:t>
            </a:r>
            <a:r>
              <a:rPr lang="en-US" sz="1650" spc="82" dirty="0">
                <a:solidFill>
                  <a:srgbClr val="000000"/>
                </a:solidFill>
                <a:latin typeface="Arialle"/>
              </a:rPr>
              <a:t> </a:t>
            </a:r>
            <a:r>
              <a:rPr lang="en-US" sz="1650" spc="82" dirty="0" err="1">
                <a:solidFill>
                  <a:srgbClr val="000000"/>
                </a:solidFill>
                <a:latin typeface="Arialle"/>
              </a:rPr>
              <a:t>yazılışı</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22-27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tarixlərində</a:t>
            </a:r>
            <a:r>
              <a:rPr lang="en-US" sz="1650" spc="82" dirty="0">
                <a:solidFill>
                  <a:srgbClr val="000000"/>
                </a:solidFill>
                <a:latin typeface="Arialle"/>
              </a:rPr>
              <a:t> </a:t>
            </a:r>
            <a:r>
              <a:rPr lang="en-US" sz="1650" spc="82" dirty="0" err="1">
                <a:solidFill>
                  <a:srgbClr val="000000"/>
                </a:solidFill>
                <a:latin typeface="Arialle"/>
              </a:rPr>
              <a:t>ticarətə</a:t>
            </a:r>
            <a:r>
              <a:rPr lang="en-US" sz="1650" spc="82" dirty="0">
                <a:solidFill>
                  <a:srgbClr val="000000"/>
                </a:solidFill>
                <a:latin typeface="Arialle"/>
              </a:rPr>
              <a:t> </a:t>
            </a:r>
            <a:r>
              <a:rPr lang="en-US" sz="1650" spc="82" dirty="0" err="1">
                <a:solidFill>
                  <a:srgbClr val="000000"/>
                </a:solidFill>
                <a:latin typeface="Arialle"/>
              </a:rPr>
              <a:t>buraxılan</a:t>
            </a:r>
            <a:r>
              <a:rPr lang="en-US" sz="1650" spc="82" dirty="0">
                <a:solidFill>
                  <a:srgbClr val="000000"/>
                </a:solidFill>
                <a:latin typeface="Arialle"/>
              </a:rPr>
              <a:t> “Kapital Bank” ASC-</a:t>
            </a:r>
            <a:r>
              <a:rPr lang="en-US" sz="1650" spc="82" dirty="0" err="1">
                <a:solidFill>
                  <a:srgbClr val="000000"/>
                </a:solidFill>
                <a:latin typeface="Arialle"/>
              </a:rPr>
              <a:t>nin</a:t>
            </a:r>
            <a:r>
              <a:rPr lang="en-US" sz="1650" spc="82" dirty="0">
                <a:solidFill>
                  <a:srgbClr val="000000"/>
                </a:solidFill>
                <a:latin typeface="Arialle"/>
              </a:rPr>
              <a:t> nominal </a:t>
            </a:r>
            <a:r>
              <a:rPr lang="en-US" sz="1650" spc="82" dirty="0" err="1">
                <a:solidFill>
                  <a:srgbClr val="000000"/>
                </a:solidFill>
                <a:latin typeface="Arialle"/>
              </a:rPr>
              <a:t>dəyəri</a:t>
            </a:r>
            <a:r>
              <a:rPr lang="en-US" sz="1650" spc="82" dirty="0">
                <a:solidFill>
                  <a:srgbClr val="000000"/>
                </a:solidFill>
                <a:latin typeface="Arialle"/>
              </a:rPr>
              <a:t> 12.39 manat </a:t>
            </a:r>
            <a:r>
              <a:rPr lang="en-US" sz="1650" spc="82" dirty="0" err="1">
                <a:solidFill>
                  <a:srgbClr val="000000"/>
                </a:solidFill>
                <a:latin typeface="Arialle"/>
              </a:rPr>
              <a:t>olan</a:t>
            </a:r>
            <a:r>
              <a:rPr lang="en-US" sz="1650" spc="82" dirty="0">
                <a:solidFill>
                  <a:srgbClr val="000000"/>
                </a:solidFill>
                <a:latin typeface="Arialle"/>
              </a:rPr>
              <a:t> AZ1003005159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19,999,999.95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adi</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səhmlərinin</a:t>
            </a:r>
            <a:r>
              <a:rPr lang="en-US" sz="1650" spc="82" dirty="0">
                <a:solidFill>
                  <a:srgbClr val="000000"/>
                </a:solidFill>
                <a:latin typeface="Arialle"/>
              </a:rPr>
              <a:t> </a:t>
            </a:r>
            <a:r>
              <a:rPr lang="en-US" sz="1650" spc="82" dirty="0" err="1">
                <a:solidFill>
                  <a:srgbClr val="000000"/>
                </a:solidFill>
                <a:latin typeface="Arialle"/>
              </a:rPr>
              <a:t>abunə</a:t>
            </a:r>
            <a:r>
              <a:rPr lang="en-US" sz="1650" spc="82" dirty="0">
                <a:solidFill>
                  <a:srgbClr val="000000"/>
                </a:solidFill>
                <a:latin typeface="Arialle"/>
              </a:rPr>
              <a:t> </a:t>
            </a:r>
            <a:r>
              <a:rPr lang="en-US" sz="1650" spc="82" dirty="0" err="1">
                <a:solidFill>
                  <a:srgbClr val="000000"/>
                </a:solidFill>
                <a:latin typeface="Arialle"/>
              </a:rPr>
              <a:t>yazılışı</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28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BOKT “</a:t>
            </a:r>
            <a:r>
              <a:rPr lang="en-US" sz="1650" spc="82" dirty="0" err="1">
                <a:solidFill>
                  <a:srgbClr val="000000"/>
                </a:solidFill>
                <a:latin typeface="Arialle"/>
              </a:rPr>
              <a:t>Kredaqro</a:t>
            </a:r>
            <a:r>
              <a:rPr lang="en-US" sz="1650" spc="82" dirty="0">
                <a:solidFill>
                  <a:srgbClr val="000000"/>
                </a:solidFill>
                <a:latin typeface="Arialle"/>
              </a:rPr>
              <a:t>” MMC-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18 ay, nominal </a:t>
            </a:r>
            <a:r>
              <a:rPr lang="en-US" sz="1650" spc="82" dirty="0" err="1">
                <a:solidFill>
                  <a:srgbClr val="000000"/>
                </a:solidFill>
                <a:latin typeface="Arialle"/>
              </a:rPr>
              <a:t>dəyəri</a:t>
            </a:r>
            <a:r>
              <a:rPr lang="en-US" sz="1650" spc="82" dirty="0">
                <a:solidFill>
                  <a:srgbClr val="000000"/>
                </a:solidFill>
                <a:latin typeface="Arialle"/>
              </a:rPr>
              <a:t> 100 manat </a:t>
            </a:r>
            <a:r>
              <a:rPr lang="en-US" sz="1650" spc="82" dirty="0" err="1">
                <a:solidFill>
                  <a:srgbClr val="000000"/>
                </a:solidFill>
                <a:latin typeface="Arialle"/>
              </a:rPr>
              <a:t>olan</a:t>
            </a:r>
            <a:r>
              <a:rPr lang="en-US" sz="1650" spc="82" dirty="0">
                <a:solidFill>
                  <a:srgbClr val="000000"/>
                </a:solidFill>
                <a:latin typeface="Arialle"/>
              </a:rPr>
              <a:t> AZ2003009167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500,000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29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“Unibank </a:t>
            </a:r>
            <a:r>
              <a:rPr lang="en-US" sz="1650" spc="82" dirty="0" err="1">
                <a:solidFill>
                  <a:srgbClr val="000000"/>
                </a:solidFill>
                <a:latin typeface="Arialle"/>
              </a:rPr>
              <a:t>Kommersiya</a:t>
            </a:r>
            <a:r>
              <a:rPr lang="en-US" sz="1650" spc="82" dirty="0">
                <a:solidFill>
                  <a:srgbClr val="000000"/>
                </a:solidFill>
                <a:latin typeface="Arialle"/>
              </a:rPr>
              <a:t> </a:t>
            </a:r>
            <a:r>
              <a:rPr lang="en-US" sz="1650" spc="82" dirty="0" err="1">
                <a:solidFill>
                  <a:srgbClr val="000000"/>
                </a:solidFill>
                <a:latin typeface="Arialle"/>
              </a:rPr>
              <a:t>Bankı</a:t>
            </a:r>
            <a:r>
              <a:rPr lang="en-US" sz="1650" spc="82" dirty="0">
                <a:solidFill>
                  <a:srgbClr val="000000"/>
                </a:solidFill>
                <a:latin typeface="Arialle"/>
              </a:rPr>
              <a:t>” ASC-</a:t>
            </a:r>
            <a:r>
              <a:rPr lang="en-US" sz="1650" spc="82" dirty="0" err="1">
                <a:solidFill>
                  <a:srgbClr val="000000"/>
                </a:solidFill>
                <a:latin typeface="Arialle"/>
              </a:rPr>
              <a:t>nin</a:t>
            </a:r>
            <a:r>
              <a:rPr lang="en-US" sz="1650" spc="82" dirty="0">
                <a:solidFill>
                  <a:srgbClr val="000000"/>
                </a:solidFill>
                <a:latin typeface="Arialle"/>
              </a:rPr>
              <a:t> AZ1003002024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6,800,000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adi</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səhmlərinin</a:t>
            </a:r>
            <a:r>
              <a:rPr lang="en-US" sz="1650" spc="82" dirty="0">
                <a:solidFill>
                  <a:srgbClr val="000000"/>
                </a:solidFill>
                <a:latin typeface="Arialle"/>
              </a:rPr>
              <a:t> </a:t>
            </a:r>
            <a:r>
              <a:rPr lang="en-US" sz="1650" spc="82" dirty="0" err="1">
                <a:solidFill>
                  <a:srgbClr val="000000"/>
                </a:solidFill>
                <a:latin typeface="Arialle"/>
              </a:rPr>
              <a:t>abunə</a:t>
            </a:r>
            <a:r>
              <a:rPr lang="en-US" sz="1650" spc="82" dirty="0">
                <a:solidFill>
                  <a:srgbClr val="000000"/>
                </a:solidFill>
                <a:latin typeface="Arialle"/>
              </a:rPr>
              <a:t> </a:t>
            </a:r>
            <a:r>
              <a:rPr lang="en-US" sz="1650" spc="82" dirty="0" err="1">
                <a:solidFill>
                  <a:srgbClr val="000000"/>
                </a:solidFill>
                <a:latin typeface="Arialle"/>
              </a:rPr>
              <a:t>yazılışı</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a:p>
            <a:pPr marL="285750" indent="-285750">
              <a:lnSpc>
                <a:spcPts val="1815"/>
              </a:lnSpc>
              <a:buFont typeface="Arial" panose="020B0604020202020204" pitchFamily="34" charset="0"/>
              <a:buChar char="•"/>
            </a:pPr>
            <a:r>
              <a:rPr lang="en-US" sz="1650" spc="82" dirty="0">
                <a:solidFill>
                  <a:srgbClr val="000000"/>
                </a:solidFill>
                <a:latin typeface="Arialle"/>
              </a:rPr>
              <a:t>29 </a:t>
            </a:r>
            <a:r>
              <a:rPr lang="en-US" sz="1650" spc="82" dirty="0" err="1">
                <a:solidFill>
                  <a:srgbClr val="000000"/>
                </a:solidFill>
                <a:latin typeface="Arialle"/>
              </a:rPr>
              <a:t>dekabr</a:t>
            </a:r>
            <a:r>
              <a:rPr lang="en-US" sz="1650" spc="82" dirty="0">
                <a:solidFill>
                  <a:srgbClr val="000000"/>
                </a:solidFill>
                <a:latin typeface="Arialle"/>
              </a:rPr>
              <a:t> 2022-ci il </a:t>
            </a:r>
            <a:r>
              <a:rPr lang="en-US" sz="1650" spc="82" dirty="0" err="1">
                <a:solidFill>
                  <a:srgbClr val="000000"/>
                </a:solidFill>
                <a:latin typeface="Arialle"/>
              </a:rPr>
              <a:t>tarixində</a:t>
            </a:r>
            <a:r>
              <a:rPr lang="en-US" sz="1650" spc="82" dirty="0">
                <a:solidFill>
                  <a:srgbClr val="000000"/>
                </a:solidFill>
                <a:latin typeface="Arialle"/>
              </a:rPr>
              <a:t> </a:t>
            </a:r>
            <a:r>
              <a:rPr lang="en-US" sz="1650" spc="82" dirty="0" err="1">
                <a:solidFill>
                  <a:srgbClr val="000000"/>
                </a:solidFill>
                <a:latin typeface="Arialle"/>
              </a:rPr>
              <a:t>Bakı</a:t>
            </a:r>
            <a:r>
              <a:rPr lang="en-US" sz="1650" spc="82" dirty="0">
                <a:solidFill>
                  <a:srgbClr val="000000"/>
                </a:solidFill>
                <a:latin typeface="Arialle"/>
              </a:rPr>
              <a:t> Fond </a:t>
            </a:r>
            <a:r>
              <a:rPr lang="en-US" sz="1650" spc="82" dirty="0" err="1">
                <a:solidFill>
                  <a:srgbClr val="000000"/>
                </a:solidFill>
                <a:latin typeface="Arialle"/>
              </a:rPr>
              <a:t>Birjasında</a:t>
            </a:r>
            <a:r>
              <a:rPr lang="en-US" sz="1650" spc="82" dirty="0">
                <a:solidFill>
                  <a:srgbClr val="000000"/>
                </a:solidFill>
                <a:latin typeface="Arialle"/>
              </a:rPr>
              <a:t> ”Az-Lead” MMC-</a:t>
            </a:r>
            <a:r>
              <a:rPr lang="en-US" sz="1650" spc="82" dirty="0" err="1">
                <a:solidFill>
                  <a:srgbClr val="000000"/>
                </a:solidFill>
                <a:latin typeface="Arialle"/>
              </a:rPr>
              <a:t>nin</a:t>
            </a:r>
            <a:r>
              <a:rPr lang="en-US" sz="1650" spc="82" dirty="0">
                <a:solidFill>
                  <a:srgbClr val="000000"/>
                </a:solidFill>
                <a:latin typeface="Arialle"/>
              </a:rPr>
              <a:t> </a:t>
            </a:r>
            <a:r>
              <a:rPr lang="en-US" sz="1650" spc="82" dirty="0" err="1">
                <a:solidFill>
                  <a:srgbClr val="000000"/>
                </a:solidFill>
                <a:latin typeface="Arialle"/>
              </a:rPr>
              <a:t>tədavül</a:t>
            </a:r>
            <a:r>
              <a:rPr lang="en-US" sz="1650" spc="82" dirty="0">
                <a:solidFill>
                  <a:srgbClr val="000000"/>
                </a:solidFill>
                <a:latin typeface="Arialle"/>
              </a:rPr>
              <a:t> </a:t>
            </a:r>
            <a:r>
              <a:rPr lang="en-US" sz="1650" spc="82" dirty="0" err="1">
                <a:solidFill>
                  <a:srgbClr val="000000"/>
                </a:solidFill>
                <a:latin typeface="Arialle"/>
              </a:rPr>
              <a:t>müddəti</a:t>
            </a:r>
            <a:r>
              <a:rPr lang="en-US" sz="1650" spc="82" dirty="0">
                <a:solidFill>
                  <a:srgbClr val="000000"/>
                </a:solidFill>
                <a:latin typeface="Arialle"/>
              </a:rPr>
              <a:t> 360 </a:t>
            </a:r>
            <a:r>
              <a:rPr lang="en-US" sz="1650" spc="82" dirty="0" err="1">
                <a:solidFill>
                  <a:srgbClr val="000000"/>
                </a:solidFill>
                <a:latin typeface="Arialle"/>
              </a:rPr>
              <a:t>gün</a:t>
            </a:r>
            <a:r>
              <a:rPr lang="en-US" sz="1650" spc="82" dirty="0">
                <a:solidFill>
                  <a:srgbClr val="000000"/>
                </a:solidFill>
                <a:latin typeface="Arialle"/>
              </a:rPr>
              <a:t>, nominal </a:t>
            </a:r>
            <a:r>
              <a:rPr lang="en-US" sz="1650" spc="82" dirty="0" err="1">
                <a:solidFill>
                  <a:srgbClr val="000000"/>
                </a:solidFill>
                <a:latin typeface="Arialle"/>
              </a:rPr>
              <a:t>dəyəri</a:t>
            </a:r>
            <a:r>
              <a:rPr lang="en-US" sz="1650" spc="82" dirty="0">
                <a:solidFill>
                  <a:srgbClr val="000000"/>
                </a:solidFill>
                <a:latin typeface="Arialle"/>
              </a:rPr>
              <a:t> 100 manat </a:t>
            </a:r>
            <a:r>
              <a:rPr lang="en-US" sz="1650" spc="82" dirty="0" err="1">
                <a:solidFill>
                  <a:srgbClr val="000000"/>
                </a:solidFill>
                <a:latin typeface="Arialle"/>
              </a:rPr>
              <a:t>olan</a:t>
            </a:r>
            <a:r>
              <a:rPr lang="en-US" sz="1650" spc="82" dirty="0">
                <a:solidFill>
                  <a:srgbClr val="000000"/>
                </a:solidFill>
                <a:latin typeface="Arialle"/>
              </a:rPr>
              <a:t> AZ2001025132 </a:t>
            </a:r>
            <a:r>
              <a:rPr lang="en-US" sz="1650" spc="82" dirty="0" err="1">
                <a:solidFill>
                  <a:srgbClr val="000000"/>
                </a:solidFill>
                <a:latin typeface="Arialle"/>
              </a:rPr>
              <a:t>dövlət</a:t>
            </a:r>
            <a:r>
              <a:rPr lang="en-US" sz="1650" spc="82" dirty="0">
                <a:solidFill>
                  <a:srgbClr val="000000"/>
                </a:solidFill>
                <a:latin typeface="Arialle"/>
              </a:rPr>
              <a:t> </a:t>
            </a:r>
            <a:r>
              <a:rPr lang="en-US" sz="1650" spc="82" dirty="0" err="1">
                <a:solidFill>
                  <a:srgbClr val="000000"/>
                </a:solidFill>
                <a:latin typeface="Arialle"/>
              </a:rPr>
              <a:t>qeydiyyat</a:t>
            </a:r>
            <a:r>
              <a:rPr lang="en-US" sz="1650" spc="82" dirty="0">
                <a:solidFill>
                  <a:srgbClr val="000000"/>
                </a:solidFill>
                <a:latin typeface="Arialle"/>
              </a:rPr>
              <a:t> </a:t>
            </a:r>
            <a:r>
              <a:rPr lang="en-US" sz="1650" spc="82" dirty="0" err="1">
                <a:solidFill>
                  <a:srgbClr val="000000"/>
                </a:solidFill>
                <a:latin typeface="Arialle"/>
              </a:rPr>
              <a:t>nömrəli</a:t>
            </a:r>
            <a:r>
              <a:rPr lang="en-US" sz="1650" spc="82" dirty="0">
                <a:solidFill>
                  <a:srgbClr val="000000"/>
                </a:solidFill>
                <a:latin typeface="Arialle"/>
              </a:rPr>
              <a:t>, 1,000,000 manat </a:t>
            </a:r>
            <a:r>
              <a:rPr lang="en-US" sz="1650" spc="82" dirty="0" err="1">
                <a:solidFill>
                  <a:srgbClr val="000000"/>
                </a:solidFill>
                <a:latin typeface="Arialle"/>
              </a:rPr>
              <a:t>həcmində</a:t>
            </a:r>
            <a:r>
              <a:rPr lang="en-US" sz="1650" spc="82" dirty="0">
                <a:solidFill>
                  <a:srgbClr val="000000"/>
                </a:solidFill>
                <a:latin typeface="Arialle"/>
              </a:rPr>
              <a:t>, </a:t>
            </a:r>
            <a:r>
              <a:rPr lang="en-US" sz="1650" spc="82" dirty="0" err="1">
                <a:solidFill>
                  <a:srgbClr val="000000"/>
                </a:solidFill>
                <a:latin typeface="Arialle"/>
              </a:rPr>
              <a:t>faizli</a:t>
            </a:r>
            <a:r>
              <a:rPr lang="en-US" sz="1650" spc="82" dirty="0">
                <a:solidFill>
                  <a:srgbClr val="000000"/>
                </a:solidFill>
                <a:latin typeface="Arialle"/>
              </a:rPr>
              <a:t>, </a:t>
            </a:r>
            <a:r>
              <a:rPr lang="en-US" sz="1650" spc="82" dirty="0" err="1">
                <a:solidFill>
                  <a:srgbClr val="000000"/>
                </a:solidFill>
                <a:latin typeface="Arialle"/>
              </a:rPr>
              <a:t>təmin</a:t>
            </a:r>
            <a:r>
              <a:rPr lang="en-US" sz="1650" spc="82" dirty="0">
                <a:solidFill>
                  <a:srgbClr val="000000"/>
                </a:solidFill>
                <a:latin typeface="Arialle"/>
              </a:rPr>
              <a:t> </a:t>
            </a:r>
            <a:r>
              <a:rPr lang="en-US" sz="1650" spc="82" dirty="0" err="1">
                <a:solidFill>
                  <a:srgbClr val="000000"/>
                </a:solidFill>
                <a:latin typeface="Arialle"/>
              </a:rPr>
              <a:t>edilməmiş</a:t>
            </a:r>
            <a:r>
              <a:rPr lang="en-US" sz="1650" spc="82" dirty="0">
                <a:solidFill>
                  <a:srgbClr val="000000"/>
                </a:solidFill>
                <a:latin typeface="Arialle"/>
              </a:rPr>
              <a:t> </a:t>
            </a:r>
            <a:r>
              <a:rPr lang="en-US" sz="1650" spc="82" dirty="0" err="1">
                <a:solidFill>
                  <a:srgbClr val="000000"/>
                </a:solidFill>
                <a:latin typeface="Arialle"/>
              </a:rPr>
              <a:t>sənədsiz</a:t>
            </a:r>
            <a:r>
              <a:rPr lang="en-US" sz="1650" spc="82" dirty="0">
                <a:solidFill>
                  <a:srgbClr val="000000"/>
                </a:solidFill>
                <a:latin typeface="Arialle"/>
              </a:rPr>
              <a:t>, </a:t>
            </a:r>
            <a:r>
              <a:rPr lang="en-US" sz="1650" spc="82" dirty="0" err="1">
                <a:solidFill>
                  <a:srgbClr val="000000"/>
                </a:solidFill>
                <a:latin typeface="Arialle"/>
              </a:rPr>
              <a:t>adlı</a:t>
            </a:r>
            <a:r>
              <a:rPr lang="en-US" sz="1650" spc="82" dirty="0">
                <a:solidFill>
                  <a:srgbClr val="000000"/>
                </a:solidFill>
                <a:latin typeface="Arialle"/>
              </a:rPr>
              <a:t> </a:t>
            </a:r>
            <a:r>
              <a:rPr lang="en-US" sz="1650" spc="82" dirty="0" err="1">
                <a:solidFill>
                  <a:srgbClr val="000000"/>
                </a:solidFill>
                <a:latin typeface="Arialle"/>
              </a:rPr>
              <a:t>istiqrazlarının</a:t>
            </a:r>
            <a:r>
              <a:rPr lang="en-US" sz="1650" spc="82" dirty="0">
                <a:solidFill>
                  <a:srgbClr val="000000"/>
                </a:solidFill>
                <a:latin typeface="Arialle"/>
              </a:rPr>
              <a:t> </a:t>
            </a:r>
            <a:r>
              <a:rPr lang="en-US" sz="1650" spc="82" dirty="0" err="1">
                <a:solidFill>
                  <a:srgbClr val="000000"/>
                </a:solidFill>
                <a:latin typeface="Arialle"/>
              </a:rPr>
              <a:t>yerləşdirilməsi</a:t>
            </a:r>
            <a:r>
              <a:rPr lang="en-US" sz="1650" spc="82" dirty="0">
                <a:solidFill>
                  <a:srgbClr val="000000"/>
                </a:solidFill>
                <a:latin typeface="Arialle"/>
              </a:rPr>
              <a:t> </a:t>
            </a:r>
            <a:r>
              <a:rPr lang="en-US" sz="1650" spc="82" dirty="0" err="1">
                <a:solidFill>
                  <a:srgbClr val="000000"/>
                </a:solidFill>
                <a:latin typeface="Arialle"/>
              </a:rPr>
              <a:t>üzrə</a:t>
            </a:r>
            <a:r>
              <a:rPr lang="en-US" sz="1650" spc="82" dirty="0">
                <a:solidFill>
                  <a:srgbClr val="000000"/>
                </a:solidFill>
                <a:latin typeface="Arialle"/>
              </a:rPr>
              <a:t> </a:t>
            </a:r>
            <a:r>
              <a:rPr lang="en-US" sz="1650" spc="82" dirty="0" err="1">
                <a:solidFill>
                  <a:srgbClr val="000000"/>
                </a:solidFill>
                <a:latin typeface="Arialle"/>
              </a:rPr>
              <a:t>hərrac</a:t>
            </a:r>
            <a:r>
              <a:rPr lang="en-US" sz="1650" spc="82" dirty="0">
                <a:solidFill>
                  <a:srgbClr val="000000"/>
                </a:solidFill>
                <a:latin typeface="Arialle"/>
              </a:rPr>
              <a:t> </a:t>
            </a:r>
            <a:r>
              <a:rPr lang="en-US" sz="1650" spc="82" dirty="0" err="1">
                <a:solidFill>
                  <a:srgbClr val="000000"/>
                </a:solidFill>
                <a:latin typeface="Arialle"/>
              </a:rPr>
              <a:t>yekunlaşmışdır</a:t>
            </a:r>
            <a:r>
              <a:rPr lang="en-US" sz="1650" spc="82" dirty="0">
                <a:solidFill>
                  <a:srgbClr val="000000"/>
                </a:solidFill>
                <a:latin typeface="Arialle"/>
              </a:rPr>
              <a:t>.</a:t>
            </a:r>
          </a:p>
        </p:txBody>
      </p:sp>
      <p:sp>
        <p:nvSpPr>
          <p:cNvPr id="18" name="TextBox 18"/>
          <p:cNvSpPr txBox="1"/>
          <p:nvPr/>
        </p:nvSpPr>
        <p:spPr>
          <a:xfrm>
            <a:off x="208450" y="0"/>
            <a:ext cx="12393742" cy="1129163"/>
          </a:xfrm>
          <a:prstGeom prst="rect">
            <a:avLst/>
          </a:prstGeom>
        </p:spPr>
        <p:txBody>
          <a:bodyPr lIns="0" tIns="0" rIns="0" bIns="0" rtlCol="0" anchor="t">
            <a:spAutoFit/>
          </a:bodyPr>
          <a:lstStyle/>
          <a:p>
            <a:pPr>
              <a:lnSpc>
                <a:spcPts val="4393"/>
              </a:lnSpc>
            </a:pPr>
            <a:r>
              <a:rPr lang="en-US" sz="3820">
                <a:solidFill>
                  <a:srgbClr val="000000"/>
                </a:solidFill>
                <a:latin typeface="Arialle Bold"/>
              </a:rPr>
              <a:t>Bakı Fond Birjasında listinqə alınaraq ticarətin həyata keçirilməsi</a:t>
            </a:r>
          </a:p>
        </p:txBody>
      </p:sp>
      <p:sp>
        <p:nvSpPr>
          <p:cNvPr id="19" name="TextBox 19"/>
          <p:cNvSpPr txBox="1"/>
          <p:nvPr/>
        </p:nvSpPr>
        <p:spPr>
          <a:xfrm>
            <a:off x="17700844" y="9745862"/>
            <a:ext cx="425648" cy="533072"/>
          </a:xfrm>
          <a:prstGeom prst="rect">
            <a:avLst/>
          </a:prstGeom>
        </p:spPr>
        <p:txBody>
          <a:bodyPr lIns="0" tIns="0" rIns="0" bIns="0" rtlCol="0" anchor="t">
            <a:spAutoFit/>
          </a:bodyPr>
          <a:lstStyle/>
          <a:p>
            <a:pPr algn="ctr">
              <a:lnSpc>
                <a:spcPts val="4218"/>
              </a:lnSpc>
            </a:pPr>
            <a:r>
              <a:rPr lang="en-US" sz="3012">
                <a:solidFill>
                  <a:srgbClr val="C12735"/>
                </a:solidFill>
                <a:latin typeface="Arialle Bold"/>
              </a:rPr>
              <a:t>05</a:t>
            </a:r>
          </a:p>
        </p:txBody>
      </p:sp>
      <p:grpSp>
        <p:nvGrpSpPr>
          <p:cNvPr id="20" name="Group 20"/>
          <p:cNvGrpSpPr/>
          <p:nvPr/>
        </p:nvGrpSpPr>
        <p:grpSpPr>
          <a:xfrm>
            <a:off x="13740123" y="701071"/>
            <a:ext cx="4173545" cy="8762930"/>
            <a:chOff x="0" y="0"/>
            <a:chExt cx="5564726" cy="11646540"/>
          </a:xfrm>
        </p:grpSpPr>
        <p:pic>
          <p:nvPicPr>
            <p:cNvPr id="21" name="Picture 21"/>
            <p:cNvPicPr>
              <a:picLocks noChangeAspect="1"/>
            </p:cNvPicPr>
            <p:nvPr/>
          </p:nvPicPr>
          <p:blipFill>
            <a:blip r:embed="rId6"/>
            <a:srcRect l="34073" r="34073"/>
            <a:stretch>
              <a:fillRect/>
            </a:stretch>
          </p:blipFill>
          <p:spPr>
            <a:xfrm>
              <a:off x="0" y="0"/>
              <a:ext cx="5564726" cy="1164654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982137" y="9650612"/>
            <a:ext cx="16277163" cy="0"/>
          </a:xfrm>
          <a:prstGeom prst="line">
            <a:avLst/>
          </a:prstGeom>
          <a:ln w="19050" cap="flat">
            <a:solidFill>
              <a:srgbClr val="DB0031"/>
            </a:solidFill>
            <a:prstDash val="solid"/>
            <a:headEnd type="none" w="sm" len="sm"/>
            <a:tailEnd type="none" w="sm" len="sm"/>
          </a:ln>
        </p:spPr>
      </p:sp>
      <p:grpSp>
        <p:nvGrpSpPr>
          <p:cNvPr id="4" name="Group 4"/>
          <p:cNvGrpSpPr/>
          <p:nvPr/>
        </p:nvGrpSpPr>
        <p:grpSpPr>
          <a:xfrm>
            <a:off x="0" y="10091037"/>
            <a:ext cx="4599695" cy="479544"/>
            <a:chOff x="0" y="0"/>
            <a:chExt cx="3752725" cy="391243"/>
          </a:xfrm>
        </p:grpSpPr>
        <p:sp>
          <p:nvSpPr>
            <p:cNvPr id="5" name="Freeform 5"/>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pic>
        <p:nvPicPr>
          <p:cNvPr id="6" name="Picture 6"/>
          <p:cNvPicPr>
            <a:picLocks noChangeAspect="1"/>
          </p:cNvPicPr>
          <p:nvPr/>
        </p:nvPicPr>
        <p:blipFill>
          <a:blip r:embed="rId2"/>
          <a:srcRect b="6701"/>
          <a:stretch>
            <a:fillRect/>
          </a:stretch>
        </p:blipFill>
        <p:spPr>
          <a:xfrm>
            <a:off x="7666492" y="9136157"/>
            <a:ext cx="2908452" cy="1487354"/>
          </a:xfrm>
          <a:prstGeom prst="rect">
            <a:avLst/>
          </a:prstGeom>
        </p:spPr>
      </p:pic>
      <p:sp>
        <p:nvSpPr>
          <p:cNvPr id="11" name="TextBox 11"/>
          <p:cNvSpPr txBox="1"/>
          <p:nvPr/>
        </p:nvSpPr>
        <p:spPr>
          <a:xfrm>
            <a:off x="74042" y="361285"/>
            <a:ext cx="18213957" cy="10156627"/>
          </a:xfrm>
          <a:prstGeom prst="rect">
            <a:avLst/>
          </a:prstGeom>
        </p:spPr>
        <p:txBody>
          <a:bodyPr wrap="square" lIns="0" tIns="0" rIns="0" bIns="0" rtlCol="0" anchor="t">
            <a:spAutoFit/>
          </a:bodyPr>
          <a:lstStyle/>
          <a:p>
            <a:pPr>
              <a:lnSpc>
                <a:spcPts val="1815"/>
              </a:lnSpc>
            </a:pPr>
            <a:endParaRPr lang="en-US" dirty="0">
              <a:latin typeface="Times New Roman" panose="02020603050405020304" pitchFamily="18" charset="0"/>
              <a:cs typeface="Times New Roman" panose="02020603050405020304" pitchFamily="18" charset="0"/>
            </a:endParaRPr>
          </a:p>
          <a:p>
            <a:pPr>
              <a:lnSpc>
                <a:spcPts val="1815"/>
              </a:lnSpc>
            </a:pPr>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ticarət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saatları</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oktyabr</a:t>
            </a:r>
            <a:r>
              <a:rPr lang="en-US" dirty="0">
                <a:latin typeface="Times New Roman" panose="02020603050405020304" pitchFamily="18" charset="0"/>
                <a:cs typeface="Times New Roman" panose="02020603050405020304" pitchFamily="18" charset="0"/>
              </a:rPr>
              <a:t> 2022-ci </a:t>
            </a:r>
            <a:r>
              <a:rPr lang="en-US" dirty="0" err="1">
                <a:latin typeface="Times New Roman" panose="02020603050405020304" pitchFamily="18" charset="0"/>
                <a:cs typeface="Times New Roman" panose="02020603050405020304" pitchFamily="18" charset="0"/>
              </a:rPr>
              <a:t>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tarixind</a:t>
            </a:r>
            <a:r>
              <a:rPr lang="az-Latn-AZ" dirty="0">
                <a:latin typeface="Times New Roman" panose="02020603050405020304" pitchFamily="18" charset="0"/>
                <a:cs typeface="Times New Roman" panose="02020603050405020304" pitchFamily="18" charset="0"/>
              </a:rPr>
              <a:t>ə </a:t>
            </a:r>
            <a:r>
              <a:rPr lang="en-US" dirty="0" err="1">
                <a:latin typeface="Times New Roman" panose="02020603050405020304" pitchFamily="18" charset="0"/>
                <a:cs typeface="Times New Roman" panose="02020603050405020304" pitchFamily="18" charset="0"/>
              </a:rPr>
              <a:t>uzadılm</a:t>
            </a:r>
            <a:r>
              <a:rPr lang="az-Latn-AZ" dirty="0">
                <a:latin typeface="Times New Roman" panose="02020603050405020304" pitchFamily="18" charset="0"/>
                <a:cs typeface="Times New Roman" panose="02020603050405020304" pitchFamily="18" charset="0"/>
              </a:rPr>
              <a:t>ışdır</a:t>
            </a:r>
            <a:r>
              <a:rPr lang="en-US" dirty="0">
                <a:latin typeface="Times New Roman" panose="02020603050405020304" pitchFamily="18" charset="0"/>
                <a:cs typeface="Times New Roman" panose="02020603050405020304" pitchFamily="18" charset="0"/>
              </a:rPr>
              <a:t>.</a:t>
            </a:r>
          </a:p>
          <a:p>
            <a:pPr>
              <a:lnSpc>
                <a:spcPts val="1815"/>
              </a:lnSpc>
            </a:pP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6 oktyabr 2022-ci il tarixində Bakı Fond Birjasında Maliyyə Savadlılığına həsr edilmiş açılış zəngi-“Ring the Bell for Financial Literacy” tədbiri keçirilmişdir.</a:t>
            </a:r>
            <a:endParaRPr lang="en-US"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solidFill>
                  <a:srgbClr val="000000"/>
                </a:solidFill>
                <a:latin typeface="Times New Roman" panose="02020603050405020304" pitchFamily="18" charset="0"/>
                <a:cs typeface="Times New Roman" panose="02020603050405020304" pitchFamily="18" charset="0"/>
              </a:rPr>
              <a:t>11</a:t>
            </a:r>
            <a:r>
              <a:rPr lang="en-US" dirty="0">
                <a:solidFill>
                  <a:srgbClr val="000000"/>
                </a:solidFill>
                <a:latin typeface="Times New Roman" panose="02020603050405020304" pitchFamily="18" charset="0"/>
                <a:cs typeface="Times New Roman" panose="02020603050405020304" pitchFamily="18" charset="0"/>
              </a:rPr>
              <a:t>-12</a:t>
            </a:r>
            <a:r>
              <a:rPr lang="az-Latn-AZ" dirty="0">
                <a:solidFill>
                  <a:srgbClr val="000000"/>
                </a:solidFill>
                <a:latin typeface="Times New Roman" panose="02020603050405020304" pitchFamily="18" charset="0"/>
                <a:cs typeface="Times New Roman" panose="02020603050405020304" pitchFamily="18" charset="0"/>
              </a:rPr>
              <a:t> oktyabr 2022-ci il </a:t>
            </a:r>
            <a:r>
              <a:rPr lang="en-US" dirty="0" err="1">
                <a:solidFill>
                  <a:srgbClr val="000000"/>
                </a:solidFill>
                <a:latin typeface="Times New Roman" panose="02020603050405020304" pitchFamily="18" charset="0"/>
                <a:cs typeface="Times New Roman" panose="02020603050405020304" pitchFamily="18" charset="0"/>
              </a:rPr>
              <a:t>tarixl</a:t>
            </a:r>
            <a:r>
              <a:rPr lang="az-Latn-AZ" dirty="0">
                <a:solidFill>
                  <a:srgbClr val="000000"/>
                </a:solidFill>
                <a:latin typeface="Times New Roman" panose="02020603050405020304" pitchFamily="18" charset="0"/>
                <a:cs typeface="Times New Roman" panose="02020603050405020304" pitchFamily="18" charset="0"/>
              </a:rPr>
              <a:t>ərində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Bakı</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Fond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Birjası</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İslam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Əməkdaşlıq</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Təşkilatı</a:t>
            </a:r>
            <a:r>
              <a:rPr lang="az-Latn-AZ" dirty="0">
                <a:latin typeface="Times New Roman" panose="02020603050405020304" pitchFamily="18" charset="0"/>
                <a:ea typeface="Times New Roman" panose="02020603050405020304" pitchFamily="18" charset="0"/>
                <a:cs typeface="Times New Roman" panose="02020603050405020304" pitchFamily="18" charset="0"/>
              </a:rPr>
              <a:t> ilə əməkdaşlıq çərçivəsində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onlayn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olaraq</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a:t>
            </a:r>
            <a:r>
              <a:rPr lang="az-Latn-AZ" dirty="0" err="1">
                <a:latin typeface="Times New Roman" panose="02020603050405020304" pitchFamily="18" charset="0"/>
                <a:ea typeface="Times New Roman" panose="02020603050405020304" pitchFamily="18" charset="0"/>
                <a:cs typeface="Times New Roman" panose="02020603050405020304" pitchFamily="18" charset="0"/>
              </a:rPr>
              <a:t>çirilən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16th OIC Exchanges Forum”-da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az-Latn-AZ" dirty="0">
                <a:effectLst/>
                <a:latin typeface="Times New Roman" panose="02020603050405020304" pitchFamily="18" charset="0"/>
                <a:ea typeface="Times New Roman" panose="02020603050405020304" pitchFamily="18" charset="0"/>
                <a:cs typeface="Times New Roman" panose="02020603050405020304" pitchFamily="18" charset="0"/>
              </a:rPr>
              <a:t>ş</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tirak</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az-Latn-AZ" dirty="0">
                <a:effectLst/>
                <a:latin typeface="Times New Roman" panose="02020603050405020304" pitchFamily="18" charset="0"/>
                <a:ea typeface="Times New Roman" panose="02020603050405020304" pitchFamily="18" charset="0"/>
                <a:cs typeface="Times New Roman" panose="02020603050405020304" pitchFamily="18" charset="0"/>
              </a:rPr>
              <a:t>etmişdir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nSpc>
                <a:spcPts val="1815"/>
              </a:lnSpc>
              <a:buFont typeface="Arial" panose="020B0604020202020204" pitchFamily="34" charset="0"/>
              <a:buChar char="•"/>
            </a:pP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12 </a:t>
            </a:r>
            <a:r>
              <a:rPr lang="en-US" dirty="0" err="1">
                <a:latin typeface="Times New Roman" panose="02020603050405020304" pitchFamily="18" charset="0"/>
                <a:cs typeface="Times New Roman" panose="02020603050405020304" pitchFamily="18" charset="0"/>
              </a:rPr>
              <a:t>oktyabr</a:t>
            </a:r>
            <a:r>
              <a:rPr lang="en-US" dirty="0">
                <a:latin typeface="Times New Roman" panose="02020603050405020304" pitchFamily="18" charset="0"/>
                <a:cs typeface="Times New Roman" panose="02020603050405020304" pitchFamily="18" charset="0"/>
              </a:rPr>
              <a:t> 2022-ci il </a:t>
            </a:r>
            <a:r>
              <a:rPr lang="en-US" dirty="0" err="1">
                <a:latin typeface="Times New Roman" panose="02020603050405020304" pitchFamily="18" charset="0"/>
                <a:cs typeface="Times New Roman" panose="02020603050405020304" pitchFamily="18" charset="0"/>
              </a:rPr>
              <a:t>tarixində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İnkişaf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Bankı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PwC </a:t>
            </a:r>
            <a:r>
              <a:rPr lang="en-US" dirty="0" err="1">
                <a:latin typeface="Times New Roman" panose="02020603050405020304" pitchFamily="18" charset="0"/>
                <a:cs typeface="Times New Roman" panose="02020603050405020304" pitchFamily="18" charset="0"/>
              </a:rPr>
              <a:t>Azərbaycan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arasında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görüş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keçirilmişdir</a:t>
            </a:r>
            <a:r>
              <a:rPr lang="en-US" dirty="0">
                <a:latin typeface="Times New Roman" panose="02020603050405020304" pitchFamily="18" charset="0"/>
                <a:cs typeface="Times New Roman" panose="02020603050405020304" pitchFamily="18" charset="0"/>
              </a:rPr>
              <a:t>.</a:t>
            </a:r>
          </a:p>
          <a:p>
            <a:pPr marL="285750" indent="-285750">
              <a:lnSpc>
                <a:spcPts val="1815"/>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14 </a:t>
            </a:r>
            <a:r>
              <a:rPr lang="en-US" dirty="0" err="1">
                <a:latin typeface="Times New Roman" panose="02020603050405020304" pitchFamily="18" charset="0"/>
                <a:cs typeface="Times New Roman" panose="02020603050405020304" pitchFamily="18" charset="0"/>
              </a:rPr>
              <a:t>oktyabr</a:t>
            </a:r>
            <a:r>
              <a:rPr lang="en-US" dirty="0">
                <a:latin typeface="Times New Roman" panose="02020603050405020304" pitchFamily="18" charset="0"/>
                <a:cs typeface="Times New Roman" panose="02020603050405020304" pitchFamily="18" charset="0"/>
              </a:rPr>
              <a:t> 2022-ci il </a:t>
            </a:r>
            <a:r>
              <a:rPr lang="en-US" dirty="0" err="1">
                <a:latin typeface="Times New Roman" panose="02020603050405020304" pitchFamily="18" charset="0"/>
                <a:cs typeface="Times New Roman" panose="02020603050405020304" pitchFamily="18" charset="0"/>
              </a:rPr>
              <a:t>tarixində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Azərbaycan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Respublikasının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Mərkəzi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Bankı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Kiçik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Biznesin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İnkişafı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Agentliyi</a:t>
            </a:r>
            <a:r>
              <a:rPr lang="en-US" dirty="0">
                <a:latin typeface="Times New Roman" panose="02020603050405020304" pitchFamily="18" charset="0"/>
                <a:cs typeface="Times New Roman" panose="02020603050405020304" pitchFamily="18" charset="0"/>
              </a:rPr>
              <a:t> (KOBİA)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investisiya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şirkətlərinin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iştirakı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Şamaxı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şəhərində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İnvestisiya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səyahəti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tədbiri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təşkil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olunub</a:t>
            </a:r>
            <a:r>
              <a:rPr lang="en-US" dirty="0">
                <a:latin typeface="Times New Roman" panose="02020603050405020304" pitchFamily="18" charset="0"/>
                <a:cs typeface="Times New Roman" panose="02020603050405020304" pitchFamily="18" charset="0"/>
              </a:rPr>
              <a:t>.</a:t>
            </a: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solidFill>
                  <a:srgbClr val="000000"/>
                </a:solidFill>
                <a:latin typeface="Times New Roman" panose="02020603050405020304" pitchFamily="18" charset="0"/>
                <a:cs typeface="Times New Roman" panose="02020603050405020304" pitchFamily="18" charset="0"/>
              </a:rPr>
              <a:t>14 oktyabr 2022-ci il tarixində Bakı Fond Birjasında BOKT “İnternational” QSC-nin kapital bazarlarında növbəti istiqraz buraxılışını qeyd etmək məqsədi ilə “Açılış Zəngi” mərasimi keçirilmişdir.</a:t>
            </a:r>
          </a:p>
          <a:p>
            <a:pPr marL="285750" indent="-285750">
              <a:lnSpc>
                <a:spcPts val="1815"/>
              </a:lnSpc>
              <a:buFont typeface="Arial" panose="020B0604020202020204" pitchFamily="34" charset="0"/>
              <a:buChar char="•"/>
            </a:pPr>
            <a:endParaRPr lang="az-Latn-AZ"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tərəfindən</a:t>
            </a:r>
            <a:r>
              <a:rPr lang="en-US" dirty="0">
                <a:latin typeface="Times New Roman" panose="02020603050405020304" pitchFamily="18" charset="0"/>
                <a:cs typeface="Times New Roman" panose="02020603050405020304" pitchFamily="18" charset="0"/>
              </a:rPr>
              <a:t> repo predmeti </a:t>
            </a:r>
            <a:r>
              <a:rPr lang="en-US" dirty="0" err="1">
                <a:latin typeface="Times New Roman" panose="02020603050405020304" pitchFamily="18" charset="0"/>
                <a:cs typeface="Times New Roman" panose="02020603050405020304" pitchFamily="18" charset="0"/>
              </a:rPr>
              <a:t>hesab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korporativ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qiymətli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kağızlar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repo </a:t>
            </a:r>
            <a:r>
              <a:rPr lang="en-US" dirty="0" err="1">
                <a:latin typeface="Times New Roman" panose="02020603050405020304" pitchFamily="18" charset="0"/>
                <a:cs typeface="Times New Roman" panose="02020603050405020304" pitchFamily="18" charset="0"/>
              </a:rPr>
              <a:t>əməliyyatları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üzrə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likvidliyin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risk </a:t>
            </a:r>
            <a:r>
              <a:rPr lang="en-US" dirty="0" err="1">
                <a:latin typeface="Times New Roman" panose="02020603050405020304" pitchFamily="18" charset="0"/>
                <a:cs typeface="Times New Roman" panose="02020603050405020304" pitchFamily="18" charset="0"/>
              </a:rPr>
              <a:t>idarəetmə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mexanizmlərinin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optimallaşdırılması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məqsədilə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təminat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əmsalının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hesablanması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müəyyən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açıqlanmasını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tənzimləyən</a:t>
            </a:r>
            <a:r>
              <a:rPr lang="en-US" dirty="0">
                <a:latin typeface="Times New Roman" panose="02020603050405020304" pitchFamily="18" charset="0"/>
                <a:cs typeface="Times New Roman" panose="02020603050405020304" pitchFamily="18" charset="0"/>
              </a:rPr>
              <a:t> “Repo </a:t>
            </a:r>
            <a:r>
              <a:rPr lang="en-US" dirty="0" err="1">
                <a:latin typeface="Times New Roman" panose="02020603050405020304" pitchFamily="18" charset="0"/>
                <a:cs typeface="Times New Roman" panose="02020603050405020304" pitchFamily="18" charset="0"/>
              </a:rPr>
              <a:t>predmetinin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müəyyən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repo </a:t>
            </a:r>
            <a:r>
              <a:rPr lang="en-US" dirty="0" err="1">
                <a:latin typeface="Times New Roman" panose="02020603050405020304" pitchFamily="18" charset="0"/>
                <a:cs typeface="Times New Roman" panose="02020603050405020304" pitchFamily="18" charset="0"/>
              </a:rPr>
              <a:t>əməliyyatları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üzrə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təminat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əmsalının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hesablanması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açıqlanması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Qaydaları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hazırlanmışdır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18 </a:t>
            </a:r>
            <a:r>
              <a:rPr lang="en-US" dirty="0" err="1">
                <a:latin typeface="Times New Roman" panose="02020603050405020304" pitchFamily="18" charset="0"/>
                <a:cs typeface="Times New Roman" panose="02020603050405020304" pitchFamily="18" charset="0"/>
              </a:rPr>
              <a:t>oktyabr</a:t>
            </a:r>
            <a:r>
              <a:rPr lang="en-US" dirty="0">
                <a:latin typeface="Times New Roman" panose="02020603050405020304" pitchFamily="18" charset="0"/>
                <a:cs typeface="Times New Roman" panose="02020603050405020304" pitchFamily="18" charset="0"/>
              </a:rPr>
              <a:t> 2022-ci il </a:t>
            </a:r>
            <a:r>
              <a:rPr lang="en-US" dirty="0" err="1">
                <a:latin typeface="Times New Roman" panose="02020603050405020304" pitchFamily="18" charset="0"/>
                <a:cs typeface="Times New Roman" panose="02020603050405020304" pitchFamily="18" charset="0"/>
              </a:rPr>
              <a:t>tarixindən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qüvvəyə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minmişdir</a:t>
            </a:r>
            <a:r>
              <a:rPr lang="en-US" dirty="0">
                <a:latin typeface="Times New Roman" panose="02020603050405020304" pitchFamily="18" charset="0"/>
                <a:cs typeface="Times New Roman" panose="02020603050405020304" pitchFamily="18" charset="0"/>
              </a:rPr>
              <a:t>.</a:t>
            </a: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18 </a:t>
            </a:r>
            <a:r>
              <a:rPr lang="en-US" dirty="0" err="1">
                <a:latin typeface="Times New Roman" panose="02020603050405020304" pitchFamily="18" charset="0"/>
                <a:cs typeface="Times New Roman" panose="02020603050405020304" pitchFamily="18" charset="0"/>
              </a:rPr>
              <a:t>oktyabr</a:t>
            </a:r>
            <a:r>
              <a:rPr lang="en-US" dirty="0">
                <a:latin typeface="Times New Roman" panose="02020603050405020304" pitchFamily="18" charset="0"/>
                <a:cs typeface="Times New Roman" panose="02020603050405020304" pitchFamily="18" charset="0"/>
              </a:rPr>
              <a:t> 2022-ci il </a:t>
            </a:r>
            <a:r>
              <a:rPr lang="en-US" dirty="0" err="1">
                <a:latin typeface="Times New Roman" panose="02020603050405020304" pitchFamily="18" charset="0"/>
                <a:cs typeface="Times New Roman" panose="02020603050405020304" pitchFamily="18" charset="0"/>
              </a:rPr>
              <a:t>tarixində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Birjasının</a:t>
            </a:r>
            <a:r>
              <a:rPr lang="en-US" dirty="0">
                <a:latin typeface="Times New Roman" panose="02020603050405020304" pitchFamily="18" charset="0"/>
                <a:cs typeface="Times New Roman" panose="02020603050405020304" pitchFamily="18" charset="0"/>
              </a:rPr>
              <a:t> (BFB) Listinq </a:t>
            </a:r>
            <a:r>
              <a:rPr lang="en-US" dirty="0" err="1">
                <a:latin typeface="Times New Roman" panose="02020603050405020304" pitchFamily="18" charset="0"/>
                <a:cs typeface="Times New Roman" panose="02020603050405020304" pitchFamily="18" charset="0"/>
              </a:rPr>
              <a:t>Komitəsinin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qərarı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ilə</a:t>
            </a:r>
            <a:r>
              <a:rPr lang="en-US" dirty="0">
                <a:latin typeface="Times New Roman" panose="02020603050405020304" pitchFamily="18" charset="0"/>
                <a:cs typeface="Times New Roman" panose="02020603050405020304" pitchFamily="18" charset="0"/>
              </a:rPr>
              <a:t> "MJ Financial Services BOKT" QSC-</a:t>
            </a:r>
            <a:r>
              <a:rPr lang="en-US" dirty="0" err="1">
                <a:latin typeface="Times New Roman" panose="02020603050405020304" pitchFamily="18" charset="0"/>
                <a:cs typeface="Times New Roman" panose="02020603050405020304" pitchFamily="18" charset="0"/>
              </a:rPr>
              <a:t>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istiqrazları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standart</a:t>
            </a:r>
            <a:r>
              <a:rPr lang="en-US" dirty="0">
                <a:latin typeface="Times New Roman" panose="02020603050405020304" pitchFamily="18" charset="0"/>
                <a:cs typeface="Times New Roman" panose="02020603050405020304" pitchFamily="18" charset="0"/>
              </a:rPr>
              <a:t> bazar </a:t>
            </a:r>
            <a:r>
              <a:rPr lang="en-US" dirty="0" err="1">
                <a:latin typeface="Times New Roman" panose="02020603050405020304" pitchFamily="18" charset="0"/>
                <a:cs typeface="Times New Roman" panose="02020603050405020304" pitchFamily="18" charset="0"/>
              </a:rPr>
              <a:t>seqmentində</a:t>
            </a:r>
            <a:r>
              <a:rPr lang="en-US" dirty="0">
                <a:latin typeface="Times New Roman" panose="02020603050405020304" pitchFamily="18" charset="0"/>
                <a:cs typeface="Times New Roman" panose="02020603050405020304" pitchFamily="18" charset="0"/>
              </a:rPr>
              <a:t> listinqə </a:t>
            </a:r>
            <a:r>
              <a:rPr lang="en-US" dirty="0" err="1">
                <a:latin typeface="Times New Roman" panose="02020603050405020304" pitchFamily="18" charset="0"/>
                <a:cs typeface="Times New Roman" panose="02020603050405020304" pitchFamily="18" charset="0"/>
              </a:rPr>
              <a:t>daxil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edilmişdir</a:t>
            </a:r>
            <a:r>
              <a:rPr lang="en-US" dirty="0">
                <a:latin typeface="Times New Roman" panose="02020603050405020304" pitchFamily="18" charset="0"/>
                <a:cs typeface="Times New Roman" panose="02020603050405020304" pitchFamily="18" charset="0"/>
              </a:rPr>
              <a:t>.</a:t>
            </a: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28 </a:t>
            </a:r>
            <a:r>
              <a:rPr lang="en-US" dirty="0" err="1">
                <a:latin typeface="Times New Roman" panose="02020603050405020304" pitchFamily="18" charset="0"/>
                <a:cs typeface="Times New Roman" panose="02020603050405020304" pitchFamily="18" charset="0"/>
              </a:rPr>
              <a:t>oktyabr</a:t>
            </a:r>
            <a:r>
              <a:rPr lang="en-US" dirty="0">
                <a:latin typeface="Times New Roman" panose="02020603050405020304" pitchFamily="18" charset="0"/>
                <a:cs typeface="Times New Roman" panose="02020603050405020304" pitchFamily="18" charset="0"/>
              </a:rPr>
              <a:t> 2022-ci il </a:t>
            </a:r>
            <a:r>
              <a:rPr lang="en-US" dirty="0" err="1">
                <a:latin typeface="Times New Roman" panose="02020603050405020304" pitchFamily="18" charset="0"/>
                <a:cs typeface="Times New Roman" panose="02020603050405020304" pitchFamily="18" charset="0"/>
              </a:rPr>
              <a:t>tarixində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Azərbaycan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Respublikasının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Mərkəzi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Bankı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Azfinance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İnvestisiya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şirkəti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tərəfindən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Azərbaycan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Mikromaliyyə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Assosiasiyasına</a:t>
            </a:r>
            <a:r>
              <a:rPr lang="en-US" dirty="0">
                <a:latin typeface="Times New Roman" panose="02020603050405020304" pitchFamily="18" charset="0"/>
                <a:cs typeface="Times New Roman" panose="02020603050405020304" pitchFamily="18" charset="0"/>
              </a:rPr>
              <a:t> (AMFA-</a:t>
            </a:r>
            <a:r>
              <a:rPr lang="en-US" dirty="0" err="1">
                <a:latin typeface="Times New Roman" panose="02020603050405020304" pitchFamily="18" charset="0"/>
                <a:cs typeface="Times New Roman" panose="02020603050405020304" pitchFamily="18" charset="0"/>
              </a:rPr>
              <a:t>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üzv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olan</a:t>
            </a:r>
            <a:r>
              <a:rPr lang="en-US" dirty="0">
                <a:latin typeface="Times New Roman" panose="02020603050405020304" pitchFamily="18" charset="0"/>
                <a:cs typeface="Times New Roman" panose="02020603050405020304" pitchFamily="18" charset="0"/>
              </a:rPr>
              <a:t> Bank </a:t>
            </a:r>
            <a:r>
              <a:rPr lang="en-US" dirty="0" err="1">
                <a:latin typeface="Times New Roman" panose="02020603050405020304" pitchFamily="18" charset="0"/>
                <a:cs typeface="Times New Roman" panose="02020603050405020304" pitchFamily="18" charset="0"/>
              </a:rPr>
              <a:t>Olmayan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Kredit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Təşkilatları</a:t>
            </a:r>
            <a:r>
              <a:rPr lang="en-US" dirty="0">
                <a:latin typeface="Times New Roman" panose="02020603050405020304" pitchFamily="18" charset="0"/>
                <a:cs typeface="Times New Roman" panose="02020603050405020304" pitchFamily="18" charset="0"/>
              </a:rPr>
              <a:t> (BOKT-lar)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a:t>
            </a:r>
            <a:r>
              <a:rPr lang="az-Latn-AZ" dirty="0" err="1">
                <a:latin typeface="Times New Roman" panose="02020603050405020304" pitchFamily="18" charset="0"/>
                <a:cs typeface="Times New Roman" panose="02020603050405020304" pitchFamily="18" charset="0"/>
              </a:rPr>
              <a:t>listinqlə</a:t>
            </a:r>
            <a:r>
              <a:rPr lang="az-Latn-AZ" dirty="0">
                <a:latin typeface="Times New Roman" panose="02020603050405020304" pitchFamily="18" charset="0"/>
                <a:cs typeface="Times New Roman" panose="02020603050405020304" pitchFamily="18" charset="0"/>
              </a:rPr>
              <a:t> bağlı yeniliklər</a:t>
            </a:r>
            <a:r>
              <a:rPr lang="en-US" dirty="0">
                <a:latin typeface="Times New Roman" panose="02020603050405020304" pitchFamily="18" charset="0"/>
                <a:cs typeface="Times New Roman" panose="02020603050405020304" pitchFamily="18" charset="0"/>
              </a:rPr>
              <a:t>”</a:t>
            </a:r>
            <a:r>
              <a:rPr lang="az-Latn-AZ" dirty="0">
                <a:latin typeface="Times New Roman" panose="02020603050405020304" pitchFamily="18" charset="0"/>
                <a:cs typeface="Times New Roman" panose="02020603050405020304" pitchFamily="18" charset="0"/>
              </a:rPr>
              <a:t> mövzusunda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onlayn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keçirilmişdir</a:t>
            </a:r>
            <a:r>
              <a:rPr lang="en-US" dirty="0">
                <a:latin typeface="Times New Roman" panose="02020603050405020304" pitchFamily="18" charset="0"/>
                <a:cs typeface="Times New Roman" panose="02020603050405020304" pitchFamily="18" charset="0"/>
              </a:rPr>
              <a:t>.</a:t>
            </a: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noyabr</a:t>
            </a:r>
            <a:r>
              <a:rPr lang="en-US" dirty="0">
                <a:latin typeface="Times New Roman" panose="02020603050405020304" pitchFamily="18" charset="0"/>
                <a:cs typeface="Times New Roman" panose="02020603050405020304" pitchFamily="18" charset="0"/>
              </a:rPr>
              <a:t> 2022-ci il </a:t>
            </a:r>
            <a:r>
              <a:rPr lang="en-US" dirty="0" err="1">
                <a:latin typeface="Times New Roman" panose="02020603050405020304" pitchFamily="18" charset="0"/>
                <a:cs typeface="Times New Roman" panose="02020603050405020304" pitchFamily="18" charset="0"/>
              </a:rPr>
              <a:t>tarixində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Azərbaycan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Respublikasının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Mərkəzi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Bankı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Azərbaycan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Sahibkarlar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Konfederasiyası</a:t>
            </a:r>
            <a:r>
              <a:rPr lang="en-US" dirty="0">
                <a:latin typeface="Times New Roman" panose="02020603050405020304" pitchFamily="18" charset="0"/>
                <a:cs typeface="Times New Roman" panose="02020603050405020304" pitchFamily="18" charset="0"/>
              </a:rPr>
              <a:t> (ASK)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Azfinance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İnvestisiya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şirkəti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tərəfindən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yerli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şirkətlər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Qiymətli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kağızların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buraxılışı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Bakı</a:t>
            </a:r>
            <a:r>
              <a:rPr lang="en-US" dirty="0">
                <a:latin typeface="Times New Roman" panose="02020603050405020304" pitchFamily="18" charset="0"/>
                <a:cs typeface="Times New Roman" panose="02020603050405020304" pitchFamily="18" charset="0"/>
              </a:rPr>
              <a:t> Fond </a:t>
            </a:r>
            <a:r>
              <a:rPr lang="en-US" dirty="0" err="1">
                <a:latin typeface="Times New Roman" panose="02020603050405020304" pitchFamily="18" charset="0"/>
                <a:cs typeface="Times New Roman" panose="02020603050405020304" pitchFamily="18" charset="0"/>
              </a:rPr>
              <a:t>Birjasında</a:t>
            </a:r>
            <a:r>
              <a:rPr lang="en-US" dirty="0">
                <a:latin typeface="Times New Roman" panose="02020603050405020304" pitchFamily="18" charset="0"/>
                <a:cs typeface="Times New Roman" panose="02020603050405020304" pitchFamily="18" charset="0"/>
              </a:rPr>
              <a:t> listinq </a:t>
            </a:r>
            <a:r>
              <a:rPr lang="en-US" dirty="0" err="1">
                <a:latin typeface="Times New Roman" panose="02020603050405020304" pitchFamily="18" charset="0"/>
                <a:cs typeface="Times New Roman" panose="02020603050405020304" pitchFamily="18" charset="0"/>
              </a:rPr>
              <a:t>və</a:t>
            </a:r>
            <a:r>
              <a:rPr lang="en-US" dirty="0">
                <a:latin typeface="Times New Roman" panose="02020603050405020304" pitchFamily="18" charset="0"/>
                <a:cs typeface="Times New Roman" panose="02020603050405020304" pitchFamily="18" charset="0"/>
              </a:rPr>
              <a:t> Listinq </a:t>
            </a:r>
            <a:r>
              <a:rPr lang="en-US" dirty="0" err="1">
                <a:latin typeface="Times New Roman" panose="02020603050405020304" pitchFamily="18" charset="0"/>
                <a:cs typeface="Times New Roman" panose="02020603050405020304" pitchFamily="18" charset="0"/>
              </a:rPr>
              <a:t>Məsləhət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Proqramı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mövzularında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onlayn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sertifikatlı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təlim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keçirilmişdir</a:t>
            </a:r>
            <a:r>
              <a:rPr lang="en-US" dirty="0">
                <a:latin typeface="Times New Roman" panose="02020603050405020304" pitchFamily="18" charset="0"/>
                <a:cs typeface="Times New Roman" panose="02020603050405020304" pitchFamily="18" charset="0"/>
              </a:rPr>
              <a:t>.</a:t>
            </a: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4 noyabr 2022-ci il tarixində Bakı Fond Birjasında BOKT "Embafinans" QSC-nin kapital bazarlarında növbəti istiqraz buraxılışını qeyd etmək məqsədi ilə “Açılış Zəngi” mərasimi keçirilmişdir.</a:t>
            </a:r>
          </a:p>
          <a:p>
            <a:pPr marL="285750" indent="-285750">
              <a:lnSpc>
                <a:spcPts val="1815"/>
              </a:lnSpc>
              <a:buFont typeface="Arial" panose="020B0604020202020204" pitchFamily="34" charset="0"/>
              <a:buChar char="•"/>
            </a:pP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11 noyabr 2022-ci il tarixində Bakı Fond Birjasınını təşkilatçılığı ilə Azərbaycanda ilk dəfə olaraq “Emitent Günü” tədbiri baş tutmuşdur.</a:t>
            </a:r>
          </a:p>
          <a:p>
            <a:pPr marL="285750" indent="-285750">
              <a:lnSpc>
                <a:spcPts val="1815"/>
              </a:lnSpc>
              <a:buFont typeface="Arial" panose="020B0604020202020204" pitchFamily="34" charset="0"/>
              <a:buChar char="•"/>
            </a:pP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“Capital Partners İnvestisiya Şirkəti” QSC-nin müraciətinə əsasən Bakı Fond Birjası 11 noyabr 2022-ci il tarixindən qeyd olunan investisiya şirkətini üzvlüyünə qəbul etmişdir.</a:t>
            </a:r>
          </a:p>
          <a:p>
            <a:pPr marL="285750" indent="-285750">
              <a:lnSpc>
                <a:spcPts val="1815"/>
              </a:lnSpc>
              <a:buFont typeface="Arial" panose="020B0604020202020204" pitchFamily="34" charset="0"/>
              <a:buChar char="•"/>
            </a:pP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“İnvestor” Stimullaşdırıcı lotereyasının 15 noyabr 2022-ci il tarixində dördüncü tirajı keçirilmişdir. Qeyd edək ki, bu “İnvestor” Stimullaşdırıcı lotereyasının sonuncu tirajıdır.</a:t>
            </a:r>
          </a:p>
          <a:p>
            <a:pPr marL="285750" indent="-285750">
              <a:lnSpc>
                <a:spcPts val="1815"/>
              </a:lnSpc>
              <a:buFont typeface="Arial" panose="020B0604020202020204" pitchFamily="34" charset="0"/>
              <a:buChar char="•"/>
            </a:pP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16 Noyabr 2022-ci il tarixində Dünya Bankının missiyası çərçivəsində Bakı Fond Birjasının inzibati binasında görüş keçirilmişdir.</a:t>
            </a:r>
          </a:p>
          <a:p>
            <a:pPr marL="285750" indent="-285750">
              <a:lnSpc>
                <a:spcPts val="1815"/>
              </a:lnSpc>
              <a:buFont typeface="Arial" panose="020B0604020202020204" pitchFamily="34" charset="0"/>
              <a:buChar char="•"/>
            </a:pPr>
            <a:endParaRPr lang="az-Latn-AZ"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az-Latn-AZ" dirty="0">
                <a:latin typeface="Times New Roman" panose="02020603050405020304" pitchFamily="18" charset="0"/>
                <a:cs typeface="Times New Roman" panose="02020603050405020304" pitchFamily="18" charset="0"/>
              </a:rPr>
              <a:t>17-18 noyabr 2022-ci il tarixlərində Bakı Fond Birjası Azərbaycan Respublikasının İqtisadiyyat, Gənclər və İdman nazirliklərinin dəstəyi, İslam Əməkdaşlığı Gənclər Forumu (ICYF) və Kiçik və Orta Biznesin İnkişafı Agentliyinin (KOBİA) təşkilatçılığı ilə Azərbaycan İnvestisiya və Gənc Sahibkarlar Forumunda iştirak etmişdir. </a:t>
            </a:r>
          </a:p>
          <a:p>
            <a:pPr marL="285750" indent="-285750">
              <a:lnSpc>
                <a:spcPts val="1815"/>
              </a:lnSpc>
              <a:buFont typeface="Arial" panose="020B0604020202020204" pitchFamily="34" charset="0"/>
              <a:buChar char="•"/>
            </a:pPr>
            <a:endParaRPr lang="az-Latn-AZ"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nSpc>
                <a:spcPts val="1815"/>
              </a:lnSpc>
            </a:pPr>
            <a:endParaRPr lang="en-US" sz="1600" dirty="0">
              <a:latin typeface="Times New Roman" panose="02020603050405020304" pitchFamily="18" charset="0"/>
              <a:cs typeface="Times New Roman" panose="02020603050405020304" pitchFamily="18" charset="0"/>
            </a:endParaRPr>
          </a:p>
          <a:p>
            <a:pPr>
              <a:lnSpc>
                <a:spcPts val="1815"/>
              </a:lnSpc>
            </a:pPr>
            <a:endParaRPr lang="az-Latn-AZ" sz="1600" b="0" i="0" dirty="0">
              <a:solidFill>
                <a:srgbClr val="000000"/>
              </a:solidFill>
              <a:effectLst/>
              <a:latin typeface="Roboto" panose="02000000000000000000" pitchFamily="2" charset="0"/>
            </a:endParaRPr>
          </a:p>
        </p:txBody>
      </p:sp>
      <p:sp>
        <p:nvSpPr>
          <p:cNvPr id="12" name="TextBox 12"/>
          <p:cNvSpPr txBox="1"/>
          <p:nvPr/>
        </p:nvSpPr>
        <p:spPr>
          <a:xfrm>
            <a:off x="74043" y="-138465"/>
            <a:ext cx="11581377" cy="685813"/>
          </a:xfrm>
          <a:prstGeom prst="rect">
            <a:avLst/>
          </a:prstGeom>
        </p:spPr>
        <p:txBody>
          <a:bodyPr lIns="0" tIns="0" rIns="0" bIns="0" rtlCol="0" anchor="t">
            <a:spAutoFit/>
          </a:bodyPr>
          <a:lstStyle/>
          <a:p>
            <a:pPr>
              <a:lnSpc>
                <a:spcPts val="5177"/>
              </a:lnSpc>
            </a:pPr>
            <a:r>
              <a:rPr lang="en-US" sz="4502" dirty="0" err="1">
                <a:solidFill>
                  <a:srgbClr val="000000"/>
                </a:solidFill>
                <a:latin typeface="Arialle Bold"/>
              </a:rPr>
              <a:t>Mühüm</a:t>
            </a:r>
            <a:r>
              <a:rPr lang="en-US" sz="4502" dirty="0">
                <a:solidFill>
                  <a:srgbClr val="000000"/>
                </a:solidFill>
                <a:latin typeface="Arialle Bold"/>
              </a:rPr>
              <a:t> </a:t>
            </a:r>
            <a:r>
              <a:rPr lang="en-US" sz="4502" dirty="0" err="1">
                <a:solidFill>
                  <a:srgbClr val="000000"/>
                </a:solidFill>
                <a:latin typeface="Arialle Bold"/>
              </a:rPr>
              <a:t>hadisələr</a:t>
            </a:r>
            <a:endParaRPr lang="en-US" sz="4502" dirty="0">
              <a:solidFill>
                <a:srgbClr val="000000"/>
              </a:solidFill>
              <a:latin typeface="Arialle Bold"/>
            </a:endParaRPr>
          </a:p>
        </p:txBody>
      </p:sp>
      <p:sp>
        <p:nvSpPr>
          <p:cNvPr id="13" name="TextBox 13"/>
          <p:cNvSpPr txBox="1"/>
          <p:nvPr/>
        </p:nvSpPr>
        <p:spPr>
          <a:xfrm>
            <a:off x="17645823" y="9778781"/>
            <a:ext cx="425648" cy="533072"/>
          </a:xfrm>
          <a:prstGeom prst="rect">
            <a:avLst/>
          </a:prstGeom>
        </p:spPr>
        <p:txBody>
          <a:bodyPr lIns="0" tIns="0" rIns="0" bIns="0" rtlCol="0" anchor="t">
            <a:spAutoFit/>
          </a:bodyPr>
          <a:lstStyle/>
          <a:p>
            <a:pPr algn="ctr">
              <a:lnSpc>
                <a:spcPts val="4218"/>
              </a:lnSpc>
            </a:pPr>
            <a:r>
              <a:rPr lang="en-US" sz="3012">
                <a:solidFill>
                  <a:srgbClr val="C12735"/>
                </a:solidFill>
                <a:latin typeface="Arialle Bold"/>
              </a:rPr>
              <a:t>06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982137" y="9650612"/>
            <a:ext cx="16277163" cy="0"/>
          </a:xfrm>
          <a:prstGeom prst="line">
            <a:avLst/>
          </a:prstGeom>
          <a:ln w="19050" cap="flat">
            <a:solidFill>
              <a:srgbClr val="DB0031"/>
            </a:solidFill>
            <a:prstDash val="solid"/>
            <a:headEnd type="none" w="sm" len="sm"/>
            <a:tailEnd type="none" w="sm" len="sm"/>
          </a:ln>
        </p:spPr>
      </p:sp>
      <p:grpSp>
        <p:nvGrpSpPr>
          <p:cNvPr id="4" name="Group 4"/>
          <p:cNvGrpSpPr/>
          <p:nvPr/>
        </p:nvGrpSpPr>
        <p:grpSpPr>
          <a:xfrm>
            <a:off x="-31436" y="9807456"/>
            <a:ext cx="4599695" cy="479544"/>
            <a:chOff x="0" y="0"/>
            <a:chExt cx="3752725" cy="391243"/>
          </a:xfrm>
        </p:grpSpPr>
        <p:sp>
          <p:nvSpPr>
            <p:cNvPr id="5" name="Freeform 5"/>
            <p:cNvSpPr/>
            <p:nvPr/>
          </p:nvSpPr>
          <p:spPr>
            <a:xfrm>
              <a:off x="0" y="0"/>
              <a:ext cx="3752726" cy="391243"/>
            </a:xfrm>
            <a:custGeom>
              <a:avLst/>
              <a:gdLst/>
              <a:ahLst/>
              <a:cxnLst/>
              <a:rect l="l" t="t" r="r" b="b"/>
              <a:pathLst>
                <a:path w="3752726" h="391243">
                  <a:moveTo>
                    <a:pt x="0" y="0"/>
                  </a:moveTo>
                  <a:lnTo>
                    <a:pt x="3752726" y="0"/>
                  </a:lnTo>
                  <a:lnTo>
                    <a:pt x="3752726" y="391243"/>
                  </a:lnTo>
                  <a:lnTo>
                    <a:pt x="0" y="391243"/>
                  </a:lnTo>
                  <a:close/>
                </a:path>
              </a:pathLst>
            </a:custGeom>
            <a:solidFill>
              <a:srgbClr val="DB0031">
                <a:alpha val="69804"/>
              </a:srgbClr>
            </a:solidFill>
          </p:spPr>
        </p:sp>
      </p:grpSp>
      <p:pic>
        <p:nvPicPr>
          <p:cNvPr id="6" name="Picture 6"/>
          <p:cNvPicPr>
            <a:picLocks noChangeAspect="1"/>
          </p:cNvPicPr>
          <p:nvPr/>
        </p:nvPicPr>
        <p:blipFill>
          <a:blip r:embed="rId2"/>
          <a:srcRect b="6701"/>
          <a:stretch>
            <a:fillRect/>
          </a:stretch>
        </p:blipFill>
        <p:spPr>
          <a:xfrm>
            <a:off x="7666492" y="9136157"/>
            <a:ext cx="2908452" cy="1487354"/>
          </a:xfrm>
          <a:prstGeom prst="rect">
            <a:avLst/>
          </a:prstGeom>
        </p:spPr>
      </p:pic>
      <p:pic>
        <p:nvPicPr>
          <p:cNvPr id="10" name="Picture 10"/>
          <p:cNvPicPr>
            <a:picLocks noChangeAspect="1"/>
          </p:cNvPicPr>
          <p:nvPr/>
        </p:nvPicPr>
        <p:blipFill>
          <a:blip r:embed="rId3"/>
          <a:srcRect/>
          <a:stretch>
            <a:fillRect/>
          </a:stretch>
        </p:blipFill>
        <p:spPr>
          <a:xfrm>
            <a:off x="13944600" y="6290835"/>
            <a:ext cx="3733800" cy="2949965"/>
          </a:xfrm>
          <a:prstGeom prst="rect">
            <a:avLst/>
          </a:prstGeom>
        </p:spPr>
      </p:pic>
      <p:sp>
        <p:nvSpPr>
          <p:cNvPr id="12" name="TextBox 12"/>
          <p:cNvSpPr txBox="1"/>
          <p:nvPr/>
        </p:nvSpPr>
        <p:spPr>
          <a:xfrm>
            <a:off x="250278" y="0"/>
            <a:ext cx="11581377" cy="685813"/>
          </a:xfrm>
          <a:prstGeom prst="rect">
            <a:avLst/>
          </a:prstGeom>
        </p:spPr>
        <p:txBody>
          <a:bodyPr lIns="0" tIns="0" rIns="0" bIns="0" rtlCol="0" anchor="t">
            <a:spAutoFit/>
          </a:bodyPr>
          <a:lstStyle/>
          <a:p>
            <a:pPr>
              <a:lnSpc>
                <a:spcPts val="5177"/>
              </a:lnSpc>
            </a:pPr>
            <a:r>
              <a:rPr lang="en-US" sz="4502">
                <a:solidFill>
                  <a:srgbClr val="000000"/>
                </a:solidFill>
                <a:latin typeface="Arialle Bold"/>
              </a:rPr>
              <a:t>Mühüm hadisələr</a:t>
            </a:r>
          </a:p>
        </p:txBody>
      </p:sp>
      <p:sp>
        <p:nvSpPr>
          <p:cNvPr id="13" name="TextBox 13"/>
          <p:cNvSpPr txBox="1"/>
          <p:nvPr/>
        </p:nvSpPr>
        <p:spPr>
          <a:xfrm>
            <a:off x="17645823" y="9778781"/>
            <a:ext cx="425648" cy="533072"/>
          </a:xfrm>
          <a:prstGeom prst="rect">
            <a:avLst/>
          </a:prstGeom>
        </p:spPr>
        <p:txBody>
          <a:bodyPr lIns="0" tIns="0" rIns="0" bIns="0" rtlCol="0" anchor="t">
            <a:spAutoFit/>
          </a:bodyPr>
          <a:lstStyle/>
          <a:p>
            <a:pPr algn="ctr">
              <a:lnSpc>
                <a:spcPts val="4218"/>
              </a:lnSpc>
            </a:pPr>
            <a:r>
              <a:rPr lang="en-US" sz="3012">
                <a:solidFill>
                  <a:srgbClr val="C12735"/>
                </a:solidFill>
                <a:latin typeface="Arialle Bold"/>
              </a:rPr>
              <a:t>07</a:t>
            </a:r>
          </a:p>
        </p:txBody>
      </p:sp>
      <p:sp>
        <p:nvSpPr>
          <p:cNvPr id="17" name="TextBox 16">
            <a:extLst>
              <a:ext uri="{FF2B5EF4-FFF2-40B4-BE49-F238E27FC236}">
                <a16:creationId xmlns:a16="http://schemas.microsoft.com/office/drawing/2014/main" id="{9E85DF03-BFA9-93C2-6E1F-2FC77625BDC5}"/>
              </a:ext>
            </a:extLst>
          </p:cNvPr>
          <p:cNvSpPr txBox="1"/>
          <p:nvPr/>
        </p:nvSpPr>
        <p:spPr>
          <a:xfrm>
            <a:off x="2177" y="636388"/>
            <a:ext cx="18093243" cy="5401479"/>
          </a:xfrm>
          <a:prstGeom prst="rect">
            <a:avLst/>
          </a:prstGeom>
          <a:noFill/>
        </p:spPr>
        <p:txBody>
          <a:bodyPr wrap="square">
            <a:spAutoFit/>
          </a:bodyPr>
          <a:lstStyle/>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23 </a:t>
            </a:r>
            <a:r>
              <a:rPr lang="en-US" sz="1800" dirty="0" err="1">
                <a:latin typeface="Times New Roman" panose="02020603050405020304" pitchFamily="18" charset="0"/>
                <a:cs typeface="Times New Roman" panose="02020603050405020304" pitchFamily="18" charset="0"/>
              </a:rPr>
              <a:t>noyabr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Asiya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İnkişaf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Bankı</a:t>
            </a:r>
            <a:r>
              <a:rPr lang="en-US" sz="1800" dirty="0">
                <a:latin typeface="Times New Roman" panose="02020603050405020304" pitchFamily="18" charset="0"/>
                <a:cs typeface="Times New Roman" panose="02020603050405020304" pitchFamily="18" charset="0"/>
              </a:rPr>
              <a:t> (ADB) </a:t>
            </a:r>
            <a:r>
              <a:rPr lang="en-US" sz="1800" dirty="0" err="1">
                <a:latin typeface="Times New Roman" panose="02020603050405020304" pitchFamily="18" charset="0"/>
                <a:cs typeface="Times New Roman" panose="02020603050405020304" pitchFamily="18" charset="0"/>
              </a:rPr>
              <a:t>arasında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kapital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bazarlarının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infrastrukturu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korporativ</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qiymətli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kağızları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ilkin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təkrar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bazarlar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üzrə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ticarətin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təşkili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sahədə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görüləcək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işlər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haqqında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görüş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keçirilmişdir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a:t>
            </a:r>
            <a:r>
              <a:rPr lang="en-US" sz="1800" dirty="0">
                <a:latin typeface="Times New Roman" panose="02020603050405020304" pitchFamily="18" charset="0"/>
                <a:cs typeface="Times New Roman" panose="02020603050405020304" pitchFamily="18" charset="0"/>
              </a:rPr>
              <a:t> 24-25 </a:t>
            </a:r>
            <a:r>
              <a:rPr lang="en-US" sz="1800" dirty="0" err="1">
                <a:latin typeface="Times New Roman" panose="02020603050405020304" pitchFamily="18" charset="0"/>
                <a:cs typeface="Times New Roman" panose="02020603050405020304" pitchFamily="18" charset="0"/>
              </a:rPr>
              <a:t>noyabr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tarixlərində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Azərbaycan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Banklar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Assosiasiyası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Azərbaycan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Respublikasının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Mərkəzi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Bankının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Azərbaycan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Respublikası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İqtisadi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İslahatların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Təhlili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Kommunikasiyası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Mərkəzinin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dəstəyi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və</a:t>
            </a:r>
            <a:r>
              <a:rPr lang="en-US" sz="1800" dirty="0">
                <a:latin typeface="Times New Roman" panose="02020603050405020304" pitchFamily="18" charset="0"/>
                <a:cs typeface="Times New Roman" panose="02020603050405020304" pitchFamily="18" charset="0"/>
              </a:rPr>
              <a:t> “Mastercard” </a:t>
            </a:r>
            <a:r>
              <a:rPr lang="en-US" sz="1800" dirty="0" err="1">
                <a:latin typeface="Times New Roman" panose="02020603050405020304" pitchFamily="18" charset="0"/>
                <a:cs typeface="Times New Roman" panose="02020603050405020304" pitchFamily="18" charset="0"/>
              </a:rPr>
              <a:t>beynəlxalq</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ödəniş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sistemi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əməkdaşlıq</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çərçivəsində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təşkil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olunan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ənənəvi</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Beynəlxalq</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Bankçılıq</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Forumunda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iştirak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etmişdir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“TRONİ </a:t>
            </a:r>
            <a:r>
              <a:rPr lang="en-US" sz="1800" dirty="0" err="1">
                <a:latin typeface="Times New Roman" panose="02020603050405020304" pitchFamily="18" charset="0"/>
                <a:cs typeface="Times New Roman" panose="02020603050405020304" pitchFamily="18" charset="0"/>
              </a:rPr>
              <a:t>İnvestisiya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Şirkəti</a:t>
            </a:r>
            <a:r>
              <a:rPr lang="en-US" sz="1800" dirty="0">
                <a:latin typeface="Times New Roman" panose="02020603050405020304" pitchFamily="18" charset="0"/>
                <a:cs typeface="Times New Roman" panose="02020603050405020304" pitchFamily="18" charset="0"/>
              </a:rPr>
              <a:t>” QSC-</a:t>
            </a:r>
            <a:r>
              <a:rPr lang="en-US" sz="1800" dirty="0" err="1">
                <a:latin typeface="Times New Roman" panose="02020603050405020304" pitchFamily="18" charset="0"/>
                <a:cs typeface="Times New Roman" panose="02020603050405020304" pitchFamily="18" charset="0"/>
              </a:rPr>
              <a:t>nin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müraciətinə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əsasən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a:t>
            </a:r>
            <a:r>
              <a:rPr lang="en-US" sz="1800" dirty="0">
                <a:latin typeface="Times New Roman" panose="02020603050405020304" pitchFamily="18" charset="0"/>
                <a:cs typeface="Times New Roman" panose="02020603050405020304" pitchFamily="18" charset="0"/>
              </a:rPr>
              <a:t> 28 </a:t>
            </a:r>
            <a:r>
              <a:rPr lang="en-US" sz="1800" dirty="0" err="1">
                <a:latin typeface="Times New Roman" panose="02020603050405020304" pitchFamily="18" charset="0"/>
                <a:cs typeface="Times New Roman" panose="02020603050405020304" pitchFamily="18" charset="0"/>
              </a:rPr>
              <a:t>noyabr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qeyd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olunan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investisiya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şirkətini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üzvlüyünə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qəbul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etmişdir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29 </a:t>
            </a:r>
            <a:r>
              <a:rPr lang="en-US" sz="1800" dirty="0" err="1">
                <a:latin typeface="Times New Roman" panose="02020603050405020304" pitchFamily="18" charset="0"/>
                <a:cs typeface="Times New Roman" panose="02020603050405020304" pitchFamily="18" charset="0"/>
              </a:rPr>
              <a:t>noyabr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AccessBank</a:t>
            </a:r>
            <a:r>
              <a:rPr lang="en-US" sz="1800" dirty="0">
                <a:latin typeface="Times New Roman" panose="02020603050405020304" pitchFamily="18" charset="0"/>
                <a:cs typeface="Times New Roman" panose="02020603050405020304" pitchFamily="18" charset="0"/>
              </a:rPr>
              <a:t>" QSC-</a:t>
            </a:r>
            <a:r>
              <a:rPr lang="en-US" sz="1800" dirty="0" err="1">
                <a:latin typeface="Times New Roman" panose="02020603050405020304" pitchFamily="18" charset="0"/>
                <a:cs typeface="Times New Roman" panose="02020603050405020304" pitchFamily="18" charset="0"/>
              </a:rPr>
              <a:t>nin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kapital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bazarlarında</a:t>
            </a:r>
            <a:r>
              <a:rPr lang="en-US" sz="1800" dirty="0">
                <a:latin typeface="Times New Roman" panose="02020603050405020304" pitchFamily="18" charset="0"/>
                <a:cs typeface="Times New Roman" panose="02020603050405020304" pitchFamily="18" charset="0"/>
              </a:rPr>
              <a:t> ilk </a:t>
            </a:r>
            <a:r>
              <a:rPr lang="en-US" sz="1800" dirty="0" err="1">
                <a:latin typeface="Times New Roman" panose="02020603050405020304" pitchFamily="18" charset="0"/>
                <a:cs typeface="Times New Roman" panose="02020603050405020304" pitchFamily="18" charset="0"/>
              </a:rPr>
              <a:t>istiqraz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buraxılışını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qeyd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etmək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məqsədi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Açılış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Zəngi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mərasimi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keçirilmişdir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30 </a:t>
            </a:r>
            <a:r>
              <a:rPr lang="en-US" sz="1800" dirty="0" err="1">
                <a:latin typeface="Times New Roman" panose="02020603050405020304" pitchFamily="18" charset="0"/>
                <a:cs typeface="Times New Roman" panose="02020603050405020304" pitchFamily="18" charset="0"/>
              </a:rPr>
              <a:t>noyabr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Birjasında</a:t>
            </a:r>
            <a:r>
              <a:rPr lang="en-US" sz="1800" dirty="0">
                <a:latin typeface="Times New Roman" panose="02020603050405020304" pitchFamily="18" charset="0"/>
                <a:cs typeface="Times New Roman" panose="02020603050405020304" pitchFamily="18" charset="0"/>
              </a:rPr>
              <a:t> "Unibank </a:t>
            </a:r>
            <a:r>
              <a:rPr lang="en-US" sz="1800" dirty="0" err="1">
                <a:latin typeface="Times New Roman" panose="02020603050405020304" pitchFamily="18" charset="0"/>
                <a:cs typeface="Times New Roman" panose="02020603050405020304" pitchFamily="18" charset="0"/>
              </a:rPr>
              <a:t>Kommersiya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Bankı</a:t>
            </a:r>
            <a:r>
              <a:rPr lang="en-US" sz="1800" dirty="0">
                <a:latin typeface="Times New Roman" panose="02020603050405020304" pitchFamily="18" charset="0"/>
                <a:cs typeface="Times New Roman" panose="02020603050405020304" pitchFamily="18" charset="0"/>
              </a:rPr>
              <a:t>" ASC-</a:t>
            </a:r>
            <a:r>
              <a:rPr lang="en-US" sz="1800" dirty="0" err="1">
                <a:latin typeface="Times New Roman" panose="02020603050405020304" pitchFamily="18" charset="0"/>
                <a:cs typeface="Times New Roman" panose="02020603050405020304" pitchFamily="18" charset="0"/>
              </a:rPr>
              <a:t>nin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kapital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bazarlarında</a:t>
            </a:r>
            <a:r>
              <a:rPr lang="en-US" sz="1800" dirty="0">
                <a:latin typeface="Times New Roman" panose="02020603050405020304" pitchFamily="18" charset="0"/>
                <a:cs typeface="Times New Roman" panose="02020603050405020304" pitchFamily="18" charset="0"/>
              </a:rPr>
              <a:t> yeni </a:t>
            </a:r>
            <a:r>
              <a:rPr lang="en-US" sz="1800" dirty="0" err="1">
                <a:latin typeface="Times New Roman" panose="02020603050405020304" pitchFamily="18" charset="0"/>
                <a:cs typeface="Times New Roman" panose="02020603050405020304" pitchFamily="18" charset="0"/>
              </a:rPr>
              <a:t>istiqraz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buraxılışını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qeyd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etmək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məqsədi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ticarətə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başlama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zəngi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mərasimi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keçirilmişdir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1 </a:t>
            </a:r>
            <a:r>
              <a:rPr lang="en-US" sz="1800" dirty="0" err="1">
                <a:latin typeface="Times New Roman" panose="02020603050405020304" pitchFamily="18" charset="0"/>
                <a:cs typeface="Times New Roman" panose="02020603050405020304" pitchFamily="18" charset="0"/>
              </a:rPr>
              <a:t>dekabr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Birjasında</a:t>
            </a:r>
            <a:r>
              <a:rPr lang="en-US" sz="1800" dirty="0">
                <a:latin typeface="Times New Roman" panose="02020603050405020304" pitchFamily="18" charset="0"/>
                <a:cs typeface="Times New Roman" panose="02020603050405020304" pitchFamily="18" charset="0"/>
              </a:rPr>
              <a:t> "MJ Financial Services BOKT" QSC-</a:t>
            </a:r>
            <a:r>
              <a:rPr lang="en-US" sz="1800" dirty="0" err="1">
                <a:latin typeface="Times New Roman" panose="02020603050405020304" pitchFamily="18" charset="0"/>
                <a:cs typeface="Times New Roman" panose="02020603050405020304" pitchFamily="18" charset="0"/>
              </a:rPr>
              <a:t>nin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kapital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bazarlarında</a:t>
            </a:r>
            <a:r>
              <a:rPr lang="en-US" sz="1800" dirty="0">
                <a:latin typeface="Times New Roman" panose="02020603050405020304" pitchFamily="18" charset="0"/>
                <a:cs typeface="Times New Roman" panose="02020603050405020304" pitchFamily="18" charset="0"/>
              </a:rPr>
              <a:t> ilk </a:t>
            </a:r>
            <a:r>
              <a:rPr lang="en-US" sz="1800" dirty="0" err="1">
                <a:latin typeface="Times New Roman" panose="02020603050405020304" pitchFamily="18" charset="0"/>
                <a:cs typeface="Times New Roman" panose="02020603050405020304" pitchFamily="18" charset="0"/>
              </a:rPr>
              <a:t>istiqraz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buraxılışını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qeyd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etmək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məqsədi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Açılış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Zəngi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mərasimi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keçirilmişdir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2 </a:t>
            </a:r>
            <a:r>
              <a:rPr lang="en-US" sz="1800" dirty="0" err="1">
                <a:latin typeface="Times New Roman" panose="02020603050405020304" pitchFamily="18" charset="0"/>
                <a:cs typeface="Times New Roman" panose="02020603050405020304" pitchFamily="18" charset="0"/>
              </a:rPr>
              <a:t>dekabr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Azərbaycan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Respublikasının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Mərkəzi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Bankı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tərəfindən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yaradılmış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Qiymətli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Kağızların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Emissiyası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Sistemi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istifadəyə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verilmişdir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8 </a:t>
            </a:r>
            <a:r>
              <a:rPr lang="en-US" sz="1800" dirty="0" err="1">
                <a:latin typeface="Times New Roman" panose="02020603050405020304" pitchFamily="18" charset="0"/>
                <a:cs typeface="Times New Roman" panose="02020603050405020304" pitchFamily="18" charset="0"/>
              </a:rPr>
              <a:t>dekabr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Azərbaycan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Respublikasının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Mərkəzi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Bankı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Azərbaycan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Respublikasının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Sahibkarlığın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İnkişafı</a:t>
            </a:r>
            <a:r>
              <a:rPr lang="en-US" sz="1800" dirty="0">
                <a:latin typeface="Times New Roman" panose="02020603050405020304" pitchFamily="18" charset="0"/>
                <a:cs typeface="Times New Roman" panose="02020603050405020304" pitchFamily="18" charset="0"/>
              </a:rPr>
              <a:t> Fondu </a:t>
            </a:r>
            <a:r>
              <a:rPr lang="en-US" sz="1800" dirty="0" err="1">
                <a:latin typeface="Times New Roman" panose="02020603050405020304" pitchFamily="18" charset="0"/>
                <a:cs typeface="Times New Roman" panose="02020603050405020304" pitchFamily="18" charset="0"/>
              </a:rPr>
              <a:t>və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Azfinance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İnvestisiya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şirkəti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tərəfindən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yerli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şirkətlər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üçün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Qiymətli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kağızların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buraxılışı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listinq</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Listinq</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Məsləhət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Proqramı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mövzularında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onlayn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sertifikatlı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təlim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keçirilmişdir</a:t>
            </a:r>
            <a:r>
              <a:rPr lang="en-US" sz="1800" dirty="0">
                <a:latin typeface="Times New Roman" panose="02020603050405020304" pitchFamily="18" charset="0"/>
                <a:cs typeface="Times New Roman" panose="02020603050405020304" pitchFamily="18" charset="0"/>
              </a:rPr>
              <a:t>.</a:t>
            </a:r>
            <a:endParaRPr lang="az-Latn-AZ"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85750" indent="-285750">
              <a:lnSpc>
                <a:spcPts val="1815"/>
              </a:lnSpc>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29 </a:t>
            </a:r>
            <a:r>
              <a:rPr lang="en-US" sz="1800" dirty="0" err="1">
                <a:latin typeface="Times New Roman" panose="02020603050405020304" pitchFamily="18" charset="0"/>
                <a:cs typeface="Times New Roman" panose="02020603050405020304" pitchFamily="18" charset="0"/>
              </a:rPr>
              <a:t>dekabr</a:t>
            </a:r>
            <a:r>
              <a:rPr lang="en-US" sz="1800" dirty="0">
                <a:latin typeface="Times New Roman" panose="02020603050405020304" pitchFamily="18" charset="0"/>
                <a:cs typeface="Times New Roman" panose="02020603050405020304" pitchFamily="18" charset="0"/>
              </a:rPr>
              <a:t> 2022-ci il </a:t>
            </a:r>
            <a:r>
              <a:rPr lang="en-US" sz="1800" dirty="0" err="1">
                <a:latin typeface="Times New Roman" panose="02020603050405020304" pitchFamily="18" charset="0"/>
                <a:cs typeface="Times New Roman" panose="02020603050405020304" pitchFamily="18" charset="0"/>
              </a:rPr>
              <a:t>tarixində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Bakı</a:t>
            </a:r>
            <a:r>
              <a:rPr lang="en-US" sz="1800" dirty="0">
                <a:latin typeface="Times New Roman" panose="02020603050405020304" pitchFamily="18" charset="0"/>
                <a:cs typeface="Times New Roman" panose="02020603050405020304" pitchFamily="18" charset="0"/>
              </a:rPr>
              <a:t> Fond </a:t>
            </a:r>
            <a:r>
              <a:rPr lang="en-US" sz="1800" dirty="0" err="1">
                <a:latin typeface="Times New Roman" panose="02020603050405020304" pitchFamily="18" charset="0"/>
                <a:cs typeface="Times New Roman" panose="02020603050405020304" pitchFamily="18" charset="0"/>
              </a:rPr>
              <a:t>Birjasında</a:t>
            </a:r>
            <a:r>
              <a:rPr lang="en-US" sz="1800" dirty="0">
                <a:latin typeface="Times New Roman" panose="02020603050405020304" pitchFamily="18" charset="0"/>
                <a:cs typeface="Times New Roman" panose="02020603050405020304" pitchFamily="18" charset="0"/>
              </a:rPr>
              <a:t> ”Az-Lead” MMC-</a:t>
            </a:r>
            <a:r>
              <a:rPr lang="en-US" sz="1800" dirty="0" err="1">
                <a:latin typeface="Times New Roman" panose="02020603050405020304" pitchFamily="18" charset="0"/>
                <a:cs typeface="Times New Roman" panose="02020603050405020304" pitchFamily="18" charset="0"/>
              </a:rPr>
              <a:t>nin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kapital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bazarlarında</a:t>
            </a:r>
            <a:r>
              <a:rPr lang="en-US" sz="1800" dirty="0">
                <a:latin typeface="Times New Roman" panose="02020603050405020304" pitchFamily="18" charset="0"/>
                <a:cs typeface="Times New Roman" panose="02020603050405020304" pitchFamily="18" charset="0"/>
              </a:rPr>
              <a:t> ilk </a:t>
            </a:r>
            <a:r>
              <a:rPr lang="en-US" sz="1800" dirty="0" err="1">
                <a:latin typeface="Times New Roman" panose="02020603050405020304" pitchFamily="18" charset="0"/>
                <a:cs typeface="Times New Roman" panose="02020603050405020304" pitchFamily="18" charset="0"/>
              </a:rPr>
              <a:t>istiqraz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buraxılışını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qeyd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etmək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məqsədi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ilə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Açılış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Zəngi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mərasimi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keçirilmişdir</a:t>
            </a:r>
            <a:r>
              <a:rPr lang="en-US" sz="1800" dirty="0">
                <a:latin typeface="Times New Roman" panose="02020603050405020304" pitchFamily="18" charset="0"/>
                <a:cs typeface="Times New Roman" panose="02020603050405020304" pitchFamily="18" charset="0"/>
              </a:rPr>
              <a:t>.</a:t>
            </a:r>
          </a:p>
        </p:txBody>
      </p:sp>
      <p:pic>
        <p:nvPicPr>
          <p:cNvPr id="19" name="Picture 18">
            <a:extLst>
              <a:ext uri="{FF2B5EF4-FFF2-40B4-BE49-F238E27FC236}">
                <a16:creationId xmlns:a16="http://schemas.microsoft.com/office/drawing/2014/main" id="{B8575748-612D-744B-8D5B-A8A31D031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90835"/>
            <a:ext cx="12821004" cy="29499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1519</Words>
  <Application>Microsoft Office PowerPoint</Application>
  <PresentationFormat>Custom</PresentationFormat>
  <Paragraphs>158</Paragraphs>
  <Slides>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Arialle Bold</vt:lpstr>
      <vt:lpstr>Arialle</vt:lpstr>
      <vt:lpstr>Lato</vt:lpstr>
      <vt:lpstr>Arial</vt:lpstr>
      <vt:lpstr>Roboto</vt:lpstr>
      <vt:lpstr>HK Grotesk Bold</vt:lpstr>
      <vt:lpstr>Times New Roman</vt:lpstr>
      <vt:lpstr>Arialle Italics</vt:lpstr>
      <vt:lpstr>Calibri</vt:lpstr>
      <vt:lpstr>Sarabun Bold</vt:lpstr>
      <vt:lpstr>Sarabun</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Rüblük</dc:title>
  <cp:lastModifiedBy>Shamsi Ahmadova</cp:lastModifiedBy>
  <cp:revision>23</cp:revision>
  <dcterms:created xsi:type="dcterms:W3CDTF">2006-08-16T00:00:00Z</dcterms:created>
  <dcterms:modified xsi:type="dcterms:W3CDTF">2023-01-11T05:53:07Z</dcterms:modified>
  <dc:identifier>DAE9L8K2KuU</dc:identifier>
</cp:coreProperties>
</file>